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1"/>
  </p:notesMasterIdLst>
  <p:sldIdLst>
    <p:sldId id="306" r:id="rId5"/>
    <p:sldId id="260" r:id="rId6"/>
    <p:sldId id="262" r:id="rId7"/>
    <p:sldId id="261" r:id="rId8"/>
    <p:sldId id="9307" r:id="rId9"/>
    <p:sldId id="2566" r:id="rId10"/>
    <p:sldId id="2568" r:id="rId11"/>
    <p:sldId id="9310" r:id="rId12"/>
    <p:sldId id="2569" r:id="rId13"/>
    <p:sldId id="9312" r:id="rId14"/>
    <p:sldId id="267" r:id="rId15"/>
    <p:sldId id="268" r:id="rId16"/>
    <p:sldId id="9313" r:id="rId17"/>
    <p:sldId id="9314" r:id="rId18"/>
    <p:sldId id="9315" r:id="rId19"/>
    <p:sldId id="9316" r:id="rId20"/>
    <p:sldId id="9306" r:id="rId21"/>
    <p:sldId id="266" r:id="rId22"/>
    <p:sldId id="263" r:id="rId23"/>
    <p:sldId id="269" r:id="rId24"/>
    <p:sldId id="270" r:id="rId25"/>
    <p:sldId id="2571" r:id="rId26"/>
    <p:sldId id="272" r:id="rId27"/>
    <p:sldId id="274" r:id="rId28"/>
    <p:sldId id="276" r:id="rId29"/>
    <p:sldId id="271" r:id="rId30"/>
  </p:sldIdLst>
  <p:sldSz cx="12192000" cy="6858000"/>
  <p:notesSz cx="6858000" cy="9144000"/>
  <p:defaultTex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5" pos="3840" userDrawn="1">
          <p15:clr>
            <a:srgbClr val="A4A3A4"/>
          </p15:clr>
        </p15:guide>
        <p15:guide id="6" orient="horz"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4CE9"/>
    <a:srgbClr val="042454"/>
    <a:srgbClr val="FFF4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0749A0-384F-2449-BC1A-CEF2183A5A5E}" v="3" dt="2025-04-24T12:23:09.727"/>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484" autoAdjust="0"/>
    <p:restoredTop sz="96099"/>
  </p:normalViewPr>
  <p:slideViewPr>
    <p:cSldViewPr snapToGrid="0">
      <p:cViewPr>
        <p:scale>
          <a:sx n="110" d="100"/>
          <a:sy n="110" d="100"/>
        </p:scale>
        <p:origin x="1088" y="488"/>
      </p:cViewPr>
      <p:guideLst>
        <p:guide pos="3840"/>
        <p:guide orient="horz" pos="216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diagrams/_rels/data1.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_rels/drawing1.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F099DB-5287-4289-9375-B6779AE1D885}"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A9C5FA73-C04D-4526-A217-155A18261728}">
      <dgm:prSet/>
      <dgm:spPr/>
      <dgm:t>
        <a:bodyPr/>
        <a:lstStyle/>
        <a:p>
          <a:pPr>
            <a:lnSpc>
              <a:spcPct val="100000"/>
            </a:lnSpc>
          </a:pPr>
          <a:r>
            <a:rPr lang="nl-NL" dirty="0" err="1"/>
            <a:t>Importance</a:t>
          </a:r>
          <a:r>
            <a:rPr lang="nl-NL" dirty="0"/>
            <a:t> of User Interviews</a:t>
          </a:r>
          <a:endParaRPr lang="en-US" dirty="0"/>
        </a:p>
      </dgm:t>
    </dgm:pt>
    <dgm:pt modelId="{0BFE8C43-BFBF-482E-BCFB-F5E5D8B273CC}" type="parTrans" cxnId="{66CFC8B0-B298-4020-9039-12227C638E19}">
      <dgm:prSet/>
      <dgm:spPr/>
      <dgm:t>
        <a:bodyPr/>
        <a:lstStyle/>
        <a:p>
          <a:endParaRPr lang="en-US"/>
        </a:p>
      </dgm:t>
    </dgm:pt>
    <dgm:pt modelId="{AB50A51B-8E63-4C93-9089-FF94DFB7096F}" type="sibTrans" cxnId="{66CFC8B0-B298-4020-9039-12227C638E19}">
      <dgm:prSet/>
      <dgm:spPr/>
      <dgm:t>
        <a:bodyPr/>
        <a:lstStyle/>
        <a:p>
          <a:endParaRPr lang="en-US"/>
        </a:p>
      </dgm:t>
    </dgm:pt>
    <dgm:pt modelId="{9ED2B6B5-A2B7-404A-BF42-1FE46A06DE83}">
      <dgm:prSet/>
      <dgm:spPr/>
      <dgm:t>
        <a:bodyPr/>
        <a:lstStyle/>
        <a:p>
          <a:pPr>
            <a:lnSpc>
              <a:spcPct val="100000"/>
            </a:lnSpc>
          </a:pPr>
          <a:r>
            <a:rPr lang="nl-NL"/>
            <a:t>Gathering valuable insights from users</a:t>
          </a:r>
          <a:endParaRPr lang="en-US"/>
        </a:p>
      </dgm:t>
    </dgm:pt>
    <dgm:pt modelId="{FAE359BF-E7A7-4251-909E-260944410BFD}" type="parTrans" cxnId="{A778BB81-1B46-4966-B5D9-745F9B713539}">
      <dgm:prSet/>
      <dgm:spPr/>
      <dgm:t>
        <a:bodyPr/>
        <a:lstStyle/>
        <a:p>
          <a:endParaRPr lang="en-US"/>
        </a:p>
      </dgm:t>
    </dgm:pt>
    <dgm:pt modelId="{0B224960-34B5-42E6-9468-E01AF38E1D46}" type="sibTrans" cxnId="{A778BB81-1B46-4966-B5D9-745F9B713539}">
      <dgm:prSet/>
      <dgm:spPr/>
      <dgm:t>
        <a:bodyPr/>
        <a:lstStyle/>
        <a:p>
          <a:endParaRPr lang="en-US"/>
        </a:p>
      </dgm:t>
    </dgm:pt>
    <dgm:pt modelId="{21773EA2-8350-46E0-BBA8-9D9BED6CC613}">
      <dgm:prSet/>
      <dgm:spPr/>
      <dgm:t>
        <a:bodyPr/>
        <a:lstStyle/>
        <a:p>
          <a:pPr>
            <a:lnSpc>
              <a:spcPct val="100000"/>
            </a:lnSpc>
          </a:pPr>
          <a:r>
            <a:rPr lang="nl-NL"/>
            <a:t>Understanding user needs and pain points</a:t>
          </a:r>
          <a:endParaRPr lang="en-US"/>
        </a:p>
      </dgm:t>
    </dgm:pt>
    <dgm:pt modelId="{537FFC01-A486-4572-9A16-D72A68E0F2BF}" type="parTrans" cxnId="{76B528A3-0044-4169-8C07-1ED9CAF643E0}">
      <dgm:prSet/>
      <dgm:spPr/>
      <dgm:t>
        <a:bodyPr/>
        <a:lstStyle/>
        <a:p>
          <a:endParaRPr lang="en-US"/>
        </a:p>
      </dgm:t>
    </dgm:pt>
    <dgm:pt modelId="{60519541-609A-4ECE-9D15-D32AC778CF4C}" type="sibTrans" cxnId="{76B528A3-0044-4169-8C07-1ED9CAF643E0}">
      <dgm:prSet/>
      <dgm:spPr/>
      <dgm:t>
        <a:bodyPr/>
        <a:lstStyle/>
        <a:p>
          <a:endParaRPr lang="en-US"/>
        </a:p>
      </dgm:t>
    </dgm:pt>
    <dgm:pt modelId="{BA03AB9D-B535-432A-B5AA-1E486D4AFA6F}">
      <dgm:prSet/>
      <dgm:spPr/>
      <dgm:t>
        <a:bodyPr/>
        <a:lstStyle/>
        <a:p>
          <a:pPr>
            <a:lnSpc>
              <a:spcPct val="100000"/>
            </a:lnSpc>
          </a:pPr>
          <a:r>
            <a:rPr lang="nl-NL" dirty="0"/>
            <a:t>Translating </a:t>
          </a:r>
          <a:r>
            <a:rPr lang="nl-NL" dirty="0" err="1"/>
            <a:t>Insights</a:t>
          </a:r>
          <a:r>
            <a:rPr lang="nl-NL" dirty="0"/>
            <a:t> </a:t>
          </a:r>
          <a:r>
            <a:rPr lang="nl-NL" dirty="0" err="1"/>
            <a:t>to</a:t>
          </a:r>
          <a:r>
            <a:rPr lang="nl-NL" dirty="0"/>
            <a:t> a </a:t>
          </a:r>
          <a:r>
            <a:rPr lang="nl-NL" dirty="0" err="1"/>
            <a:t>Clear</a:t>
          </a:r>
          <a:r>
            <a:rPr lang="nl-NL" dirty="0"/>
            <a:t> Prompt</a:t>
          </a:r>
          <a:endParaRPr lang="en-US" dirty="0"/>
        </a:p>
      </dgm:t>
    </dgm:pt>
    <dgm:pt modelId="{F4EE7ACA-9E40-4AC3-9FEF-6DBE2E6ED81B}" type="parTrans" cxnId="{442F52D8-2FB9-4F1C-967E-3157C55E92F1}">
      <dgm:prSet/>
      <dgm:spPr/>
      <dgm:t>
        <a:bodyPr/>
        <a:lstStyle/>
        <a:p>
          <a:endParaRPr lang="en-US"/>
        </a:p>
      </dgm:t>
    </dgm:pt>
    <dgm:pt modelId="{308AD78A-946E-4328-A369-C950F174C9F3}" type="sibTrans" cxnId="{442F52D8-2FB9-4F1C-967E-3157C55E92F1}">
      <dgm:prSet/>
      <dgm:spPr/>
      <dgm:t>
        <a:bodyPr/>
        <a:lstStyle/>
        <a:p>
          <a:endParaRPr lang="en-US"/>
        </a:p>
      </dgm:t>
    </dgm:pt>
    <dgm:pt modelId="{FF532FEC-A166-4DE7-A196-B8E9972BA738}">
      <dgm:prSet/>
      <dgm:spPr/>
      <dgm:t>
        <a:bodyPr/>
        <a:lstStyle/>
        <a:p>
          <a:pPr>
            <a:lnSpc>
              <a:spcPct val="100000"/>
            </a:lnSpc>
          </a:pPr>
          <a:r>
            <a:rPr lang="nl-NL"/>
            <a:t>Converting user feedback into actionable prompts</a:t>
          </a:r>
          <a:endParaRPr lang="en-US"/>
        </a:p>
      </dgm:t>
    </dgm:pt>
    <dgm:pt modelId="{9E4CAC5F-8701-41E5-ADBB-A72025B513D3}" type="parTrans" cxnId="{2D6967A4-9338-4948-A83A-BC5F1BDC9458}">
      <dgm:prSet/>
      <dgm:spPr/>
      <dgm:t>
        <a:bodyPr/>
        <a:lstStyle/>
        <a:p>
          <a:endParaRPr lang="en-US"/>
        </a:p>
      </dgm:t>
    </dgm:pt>
    <dgm:pt modelId="{59E10CF4-0CE4-4F91-B043-0E2CC1DD49F3}" type="sibTrans" cxnId="{2D6967A4-9338-4948-A83A-BC5F1BDC9458}">
      <dgm:prSet/>
      <dgm:spPr/>
      <dgm:t>
        <a:bodyPr/>
        <a:lstStyle/>
        <a:p>
          <a:endParaRPr lang="en-US"/>
        </a:p>
      </dgm:t>
    </dgm:pt>
    <dgm:pt modelId="{7E55A03C-F4B3-4CB5-910C-9194751E7D5F}">
      <dgm:prSet/>
      <dgm:spPr/>
      <dgm:t>
        <a:bodyPr/>
        <a:lstStyle/>
        <a:p>
          <a:pPr>
            <a:lnSpc>
              <a:spcPct val="100000"/>
            </a:lnSpc>
          </a:pPr>
          <a:r>
            <a:rPr lang="nl-NL"/>
            <a:t>Ensuring clarity and relevance in prompts</a:t>
          </a:r>
          <a:endParaRPr lang="en-US"/>
        </a:p>
      </dgm:t>
    </dgm:pt>
    <dgm:pt modelId="{BE1F7CFF-4CBB-431E-B80D-A8381A1D8920}" type="parTrans" cxnId="{325CEF4C-4F52-4B21-A597-B245010C1028}">
      <dgm:prSet/>
      <dgm:spPr/>
      <dgm:t>
        <a:bodyPr/>
        <a:lstStyle/>
        <a:p>
          <a:endParaRPr lang="en-US"/>
        </a:p>
      </dgm:t>
    </dgm:pt>
    <dgm:pt modelId="{AACF2BC9-4E6A-4B26-AFE4-F80D4287F2EC}" type="sibTrans" cxnId="{325CEF4C-4F52-4B21-A597-B245010C1028}">
      <dgm:prSet/>
      <dgm:spPr/>
      <dgm:t>
        <a:bodyPr/>
        <a:lstStyle/>
        <a:p>
          <a:endParaRPr lang="en-US"/>
        </a:p>
      </dgm:t>
    </dgm:pt>
    <dgm:pt modelId="{4892CEBE-15BB-4433-90B4-43F9E82E38EE}">
      <dgm:prSet/>
      <dgm:spPr/>
      <dgm:t>
        <a:bodyPr/>
        <a:lstStyle/>
        <a:p>
          <a:pPr>
            <a:lnSpc>
              <a:spcPct val="100000"/>
            </a:lnSpc>
          </a:pPr>
          <a:r>
            <a:rPr lang="nl-NL"/>
            <a:t>Rapid Prototyping</a:t>
          </a:r>
          <a:endParaRPr lang="en-US"/>
        </a:p>
      </dgm:t>
    </dgm:pt>
    <dgm:pt modelId="{05D3DFFB-5940-48E5-97A9-83F357BD080F}" type="parTrans" cxnId="{764F48C5-463A-4A6D-B19D-12B4B71CB0D0}">
      <dgm:prSet/>
      <dgm:spPr/>
      <dgm:t>
        <a:bodyPr/>
        <a:lstStyle/>
        <a:p>
          <a:endParaRPr lang="en-US"/>
        </a:p>
      </dgm:t>
    </dgm:pt>
    <dgm:pt modelId="{2D5B179C-4888-4865-B8E4-F0DE61A56B5B}" type="sibTrans" cxnId="{764F48C5-463A-4A6D-B19D-12B4B71CB0D0}">
      <dgm:prSet/>
      <dgm:spPr/>
      <dgm:t>
        <a:bodyPr/>
        <a:lstStyle/>
        <a:p>
          <a:endParaRPr lang="en-US"/>
        </a:p>
      </dgm:t>
    </dgm:pt>
    <dgm:pt modelId="{65DF630F-A50B-420A-B4F9-4BF4A346D875}">
      <dgm:prSet/>
      <dgm:spPr/>
      <dgm:t>
        <a:bodyPr/>
        <a:lstStyle/>
        <a:p>
          <a:pPr>
            <a:lnSpc>
              <a:spcPct val="100000"/>
            </a:lnSpc>
          </a:pPr>
          <a:r>
            <a:rPr lang="nl-NL"/>
            <a:t>Quickly creating prototypes to test ideas</a:t>
          </a:r>
          <a:endParaRPr lang="en-US"/>
        </a:p>
      </dgm:t>
    </dgm:pt>
    <dgm:pt modelId="{6FF0AA5D-A369-479B-BE93-5AB4C935F1AD}" type="parTrans" cxnId="{CADE20C2-D0F7-4E28-AC6F-0E1B1EA5C395}">
      <dgm:prSet/>
      <dgm:spPr/>
      <dgm:t>
        <a:bodyPr/>
        <a:lstStyle/>
        <a:p>
          <a:endParaRPr lang="en-US"/>
        </a:p>
      </dgm:t>
    </dgm:pt>
    <dgm:pt modelId="{F2D22E51-BE42-445F-909F-C45CF9C05B0F}" type="sibTrans" cxnId="{CADE20C2-D0F7-4E28-AC6F-0E1B1EA5C395}">
      <dgm:prSet/>
      <dgm:spPr/>
      <dgm:t>
        <a:bodyPr/>
        <a:lstStyle/>
        <a:p>
          <a:endParaRPr lang="en-US"/>
        </a:p>
      </dgm:t>
    </dgm:pt>
    <dgm:pt modelId="{1AD398A1-E24F-4738-B629-38EFBD6E9D71}">
      <dgm:prSet/>
      <dgm:spPr/>
      <dgm:t>
        <a:bodyPr/>
        <a:lstStyle/>
        <a:p>
          <a:pPr>
            <a:lnSpc>
              <a:spcPct val="100000"/>
            </a:lnSpc>
          </a:pPr>
          <a:r>
            <a:rPr lang="nl-NL"/>
            <a:t>Iterating based on feedback</a:t>
          </a:r>
          <a:endParaRPr lang="en-US"/>
        </a:p>
      </dgm:t>
    </dgm:pt>
    <dgm:pt modelId="{C3460BFE-F8FB-485F-B951-F5625F660E2E}" type="parTrans" cxnId="{390A8F92-0C0B-4939-A079-A48FB71496E9}">
      <dgm:prSet/>
      <dgm:spPr/>
      <dgm:t>
        <a:bodyPr/>
        <a:lstStyle/>
        <a:p>
          <a:endParaRPr lang="en-US"/>
        </a:p>
      </dgm:t>
    </dgm:pt>
    <dgm:pt modelId="{5FAB6390-CFCB-490B-B923-E008C28D2B1F}" type="sibTrans" cxnId="{390A8F92-0C0B-4939-A079-A48FB71496E9}">
      <dgm:prSet/>
      <dgm:spPr/>
      <dgm:t>
        <a:bodyPr/>
        <a:lstStyle/>
        <a:p>
          <a:endParaRPr lang="en-US"/>
        </a:p>
      </dgm:t>
    </dgm:pt>
    <dgm:pt modelId="{499B0756-A803-4288-8ED9-91B160871D0E}">
      <dgm:prSet/>
      <dgm:spPr/>
      <dgm:t>
        <a:bodyPr/>
        <a:lstStyle/>
        <a:p>
          <a:pPr>
            <a:lnSpc>
              <a:spcPct val="100000"/>
            </a:lnSpc>
          </a:pPr>
          <a:r>
            <a:rPr lang="nl-NL" dirty="0" err="1"/>
            <a:t>Encourage</a:t>
          </a:r>
          <a:r>
            <a:rPr lang="nl-NL" dirty="0"/>
            <a:t> Iteration </a:t>
          </a:r>
          <a:r>
            <a:rPr lang="nl-NL" dirty="0" err="1"/>
            <a:t>and</a:t>
          </a:r>
          <a:r>
            <a:rPr lang="nl-NL" dirty="0"/>
            <a:t> </a:t>
          </a:r>
          <a:r>
            <a:rPr lang="nl-NL" dirty="0" err="1"/>
            <a:t>Continuous</a:t>
          </a:r>
          <a:r>
            <a:rPr lang="nl-NL" dirty="0"/>
            <a:t> Learning</a:t>
          </a:r>
          <a:endParaRPr lang="en-US" dirty="0"/>
        </a:p>
      </dgm:t>
    </dgm:pt>
    <dgm:pt modelId="{0F5BBF9F-0CFA-46FE-A6A3-D8DE163B0C84}" type="parTrans" cxnId="{89C04476-57A5-474A-9282-E1831B3BE322}">
      <dgm:prSet/>
      <dgm:spPr/>
      <dgm:t>
        <a:bodyPr/>
        <a:lstStyle/>
        <a:p>
          <a:endParaRPr lang="en-US"/>
        </a:p>
      </dgm:t>
    </dgm:pt>
    <dgm:pt modelId="{0CC1BC42-B41B-493E-839C-F35D53B15ED1}" type="sibTrans" cxnId="{89C04476-57A5-474A-9282-E1831B3BE322}">
      <dgm:prSet/>
      <dgm:spPr/>
      <dgm:t>
        <a:bodyPr/>
        <a:lstStyle/>
        <a:p>
          <a:endParaRPr lang="en-US"/>
        </a:p>
      </dgm:t>
    </dgm:pt>
    <dgm:pt modelId="{8FEDF723-8987-4F06-BDBE-27F0194B381D}">
      <dgm:prSet/>
      <dgm:spPr/>
      <dgm:t>
        <a:bodyPr/>
        <a:lstStyle/>
        <a:p>
          <a:pPr>
            <a:lnSpc>
              <a:spcPct val="100000"/>
            </a:lnSpc>
          </a:pPr>
          <a:r>
            <a:rPr lang="nl-NL" dirty="0" err="1"/>
            <a:t>Emphasizing</a:t>
          </a:r>
          <a:r>
            <a:rPr lang="nl-NL" dirty="0"/>
            <a:t> </a:t>
          </a:r>
          <a:r>
            <a:rPr lang="nl-NL" dirty="0" err="1"/>
            <a:t>the</a:t>
          </a:r>
          <a:r>
            <a:rPr lang="nl-NL" dirty="0"/>
            <a:t> </a:t>
          </a:r>
          <a:r>
            <a:rPr lang="nl-NL" dirty="0" err="1"/>
            <a:t>importance</a:t>
          </a:r>
          <a:r>
            <a:rPr lang="nl-NL" dirty="0"/>
            <a:t> of </a:t>
          </a:r>
          <a:r>
            <a:rPr lang="nl-NL" dirty="0" err="1"/>
            <a:t>refining</a:t>
          </a:r>
          <a:r>
            <a:rPr lang="nl-NL" dirty="0"/>
            <a:t> </a:t>
          </a:r>
          <a:r>
            <a:rPr lang="nl-NL" dirty="0" err="1"/>
            <a:t>ideas</a:t>
          </a:r>
          <a:endParaRPr lang="en-US" dirty="0"/>
        </a:p>
      </dgm:t>
    </dgm:pt>
    <dgm:pt modelId="{A563A37A-FE39-4623-B95A-98F0E1948D8C}" type="parTrans" cxnId="{5B7C9EAB-569E-4112-974B-EB1F7BC6457A}">
      <dgm:prSet/>
      <dgm:spPr/>
      <dgm:t>
        <a:bodyPr/>
        <a:lstStyle/>
        <a:p>
          <a:endParaRPr lang="en-US"/>
        </a:p>
      </dgm:t>
    </dgm:pt>
    <dgm:pt modelId="{6F217A83-387A-4DD8-BAB9-56B8A071EECB}" type="sibTrans" cxnId="{5B7C9EAB-569E-4112-974B-EB1F7BC6457A}">
      <dgm:prSet/>
      <dgm:spPr/>
      <dgm:t>
        <a:bodyPr/>
        <a:lstStyle/>
        <a:p>
          <a:endParaRPr lang="en-US"/>
        </a:p>
      </dgm:t>
    </dgm:pt>
    <dgm:pt modelId="{FC3E9FC0-122F-4B0B-872B-8ED4A26D635B}" type="pres">
      <dgm:prSet presAssocID="{43F099DB-5287-4289-9375-B6779AE1D885}" presName="root" presStyleCnt="0">
        <dgm:presLayoutVars>
          <dgm:dir/>
          <dgm:resizeHandles val="exact"/>
        </dgm:presLayoutVars>
      </dgm:prSet>
      <dgm:spPr/>
    </dgm:pt>
    <dgm:pt modelId="{1FBCC72C-4729-43AB-9BFB-B2B35A739288}" type="pres">
      <dgm:prSet presAssocID="{A9C5FA73-C04D-4526-A217-155A18261728}" presName="compNode" presStyleCnt="0"/>
      <dgm:spPr/>
    </dgm:pt>
    <dgm:pt modelId="{4C7DBB91-F3CB-4D18-B0C1-325699AD8047}" type="pres">
      <dgm:prSet presAssocID="{A9C5FA73-C04D-4526-A217-155A18261728}" presName="bgRect" presStyleLbl="bgShp" presStyleIdx="0" presStyleCnt="4"/>
      <dgm:spPr/>
    </dgm:pt>
    <dgm:pt modelId="{9E361D00-2557-4C0D-B5B7-4F335C38A29E}" type="pres">
      <dgm:prSet presAssocID="{A9C5FA73-C04D-4526-A217-155A18261728}"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4628884D-0981-4EA5-A3EA-6EF85F26AFA4}" type="pres">
      <dgm:prSet presAssocID="{A9C5FA73-C04D-4526-A217-155A18261728}" presName="spaceRect" presStyleCnt="0"/>
      <dgm:spPr/>
    </dgm:pt>
    <dgm:pt modelId="{3B4C95E9-3FC9-4C8A-8DBA-31BA484B46C5}" type="pres">
      <dgm:prSet presAssocID="{A9C5FA73-C04D-4526-A217-155A18261728}" presName="parTx" presStyleLbl="revTx" presStyleIdx="0" presStyleCnt="8">
        <dgm:presLayoutVars>
          <dgm:chMax val="0"/>
          <dgm:chPref val="0"/>
        </dgm:presLayoutVars>
      </dgm:prSet>
      <dgm:spPr/>
    </dgm:pt>
    <dgm:pt modelId="{3B3D8359-0414-435F-BE4C-7F4BCC287917}" type="pres">
      <dgm:prSet presAssocID="{A9C5FA73-C04D-4526-A217-155A18261728}" presName="desTx" presStyleLbl="revTx" presStyleIdx="1" presStyleCnt="8">
        <dgm:presLayoutVars/>
      </dgm:prSet>
      <dgm:spPr/>
    </dgm:pt>
    <dgm:pt modelId="{B6AF1A54-4CA7-4F30-AE85-0C3C29EB56B6}" type="pres">
      <dgm:prSet presAssocID="{AB50A51B-8E63-4C93-9089-FF94DFB7096F}" presName="sibTrans" presStyleCnt="0"/>
      <dgm:spPr/>
    </dgm:pt>
    <dgm:pt modelId="{0B4613FD-B732-4422-B205-3FC28ABBD918}" type="pres">
      <dgm:prSet presAssocID="{BA03AB9D-B535-432A-B5AA-1E486D4AFA6F}" presName="compNode" presStyleCnt="0"/>
      <dgm:spPr/>
    </dgm:pt>
    <dgm:pt modelId="{86743CAE-D488-4EF9-973A-00744B763CCB}" type="pres">
      <dgm:prSet presAssocID="{BA03AB9D-B535-432A-B5AA-1E486D4AFA6F}" presName="bgRect" presStyleLbl="bgShp" presStyleIdx="1" presStyleCnt="4"/>
      <dgm:spPr/>
    </dgm:pt>
    <dgm:pt modelId="{0AF4CF76-6C02-46F2-AD5F-91873357EDE4}" type="pres">
      <dgm:prSet presAssocID="{BA03AB9D-B535-432A-B5AA-1E486D4AFA6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at"/>
        </a:ext>
      </dgm:extLst>
    </dgm:pt>
    <dgm:pt modelId="{FF0E2FCC-705C-4715-BBED-F4ECFCA4058B}" type="pres">
      <dgm:prSet presAssocID="{BA03AB9D-B535-432A-B5AA-1E486D4AFA6F}" presName="spaceRect" presStyleCnt="0"/>
      <dgm:spPr/>
    </dgm:pt>
    <dgm:pt modelId="{B5CE41DB-4CE4-47DC-9D48-31EDBE085AD4}" type="pres">
      <dgm:prSet presAssocID="{BA03AB9D-B535-432A-B5AA-1E486D4AFA6F}" presName="parTx" presStyleLbl="revTx" presStyleIdx="2" presStyleCnt="8">
        <dgm:presLayoutVars>
          <dgm:chMax val="0"/>
          <dgm:chPref val="0"/>
        </dgm:presLayoutVars>
      </dgm:prSet>
      <dgm:spPr/>
    </dgm:pt>
    <dgm:pt modelId="{C685044B-FB4E-4CEB-95E0-04A2DFFE6D29}" type="pres">
      <dgm:prSet presAssocID="{BA03AB9D-B535-432A-B5AA-1E486D4AFA6F}" presName="desTx" presStyleLbl="revTx" presStyleIdx="3" presStyleCnt="8">
        <dgm:presLayoutVars/>
      </dgm:prSet>
      <dgm:spPr/>
    </dgm:pt>
    <dgm:pt modelId="{8CCFD386-4F70-4250-A3ED-3EFA605C2FF4}" type="pres">
      <dgm:prSet presAssocID="{308AD78A-946E-4328-A369-C950F174C9F3}" presName="sibTrans" presStyleCnt="0"/>
      <dgm:spPr/>
    </dgm:pt>
    <dgm:pt modelId="{093E1D46-DDE8-482B-B7B2-C5507896A9CD}" type="pres">
      <dgm:prSet presAssocID="{4892CEBE-15BB-4433-90B4-43F9E82E38EE}" presName="compNode" presStyleCnt="0"/>
      <dgm:spPr/>
    </dgm:pt>
    <dgm:pt modelId="{CC21B786-2558-42D8-A334-986408D352ED}" type="pres">
      <dgm:prSet presAssocID="{4892CEBE-15BB-4433-90B4-43F9E82E38EE}" presName="bgRect" presStyleLbl="bgShp" presStyleIdx="2" presStyleCnt="4"/>
      <dgm:spPr/>
    </dgm:pt>
    <dgm:pt modelId="{4E3C2DF3-9FBF-46E7-A62B-17D03D9BA763}" type="pres">
      <dgm:prSet presAssocID="{4892CEBE-15BB-4433-90B4-43F9E82E38EE}"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ightbulb"/>
        </a:ext>
      </dgm:extLst>
    </dgm:pt>
    <dgm:pt modelId="{44076391-24B8-49F2-B773-5DCDF35823C7}" type="pres">
      <dgm:prSet presAssocID="{4892CEBE-15BB-4433-90B4-43F9E82E38EE}" presName="spaceRect" presStyleCnt="0"/>
      <dgm:spPr/>
    </dgm:pt>
    <dgm:pt modelId="{AC833F9C-40F6-4368-88A5-4A4524F4993E}" type="pres">
      <dgm:prSet presAssocID="{4892CEBE-15BB-4433-90B4-43F9E82E38EE}" presName="parTx" presStyleLbl="revTx" presStyleIdx="4" presStyleCnt="8">
        <dgm:presLayoutVars>
          <dgm:chMax val="0"/>
          <dgm:chPref val="0"/>
        </dgm:presLayoutVars>
      </dgm:prSet>
      <dgm:spPr/>
    </dgm:pt>
    <dgm:pt modelId="{B89BA84C-6A33-4652-AC76-F647C6E368CB}" type="pres">
      <dgm:prSet presAssocID="{4892CEBE-15BB-4433-90B4-43F9E82E38EE}" presName="desTx" presStyleLbl="revTx" presStyleIdx="5" presStyleCnt="8">
        <dgm:presLayoutVars/>
      </dgm:prSet>
      <dgm:spPr/>
    </dgm:pt>
    <dgm:pt modelId="{96D083CF-2171-4DC4-8945-B0DCA5EEB3F8}" type="pres">
      <dgm:prSet presAssocID="{2D5B179C-4888-4865-B8E4-F0DE61A56B5B}" presName="sibTrans" presStyleCnt="0"/>
      <dgm:spPr/>
    </dgm:pt>
    <dgm:pt modelId="{7B2C5B18-963F-4CD5-81DB-72E79C77B011}" type="pres">
      <dgm:prSet presAssocID="{499B0756-A803-4288-8ED9-91B160871D0E}" presName="compNode" presStyleCnt="0"/>
      <dgm:spPr/>
    </dgm:pt>
    <dgm:pt modelId="{10B29C9A-5B01-4361-9D22-BC4334EF3650}" type="pres">
      <dgm:prSet presAssocID="{499B0756-A803-4288-8ED9-91B160871D0E}" presName="bgRect" presStyleLbl="bgShp" presStyleIdx="3" presStyleCnt="4"/>
      <dgm:spPr/>
    </dgm:pt>
    <dgm:pt modelId="{27EEB4AB-7660-4161-B320-7AF26C376BB2}" type="pres">
      <dgm:prSet presAssocID="{499B0756-A803-4288-8ED9-91B160871D0E}"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Light Bulb and Gear"/>
        </a:ext>
      </dgm:extLst>
    </dgm:pt>
    <dgm:pt modelId="{75A06417-24C4-43BD-8CC2-2926F5D261DD}" type="pres">
      <dgm:prSet presAssocID="{499B0756-A803-4288-8ED9-91B160871D0E}" presName="spaceRect" presStyleCnt="0"/>
      <dgm:spPr/>
    </dgm:pt>
    <dgm:pt modelId="{0934ED67-2401-4B89-8CBE-735B80CC8167}" type="pres">
      <dgm:prSet presAssocID="{499B0756-A803-4288-8ED9-91B160871D0E}" presName="parTx" presStyleLbl="revTx" presStyleIdx="6" presStyleCnt="8">
        <dgm:presLayoutVars>
          <dgm:chMax val="0"/>
          <dgm:chPref val="0"/>
        </dgm:presLayoutVars>
      </dgm:prSet>
      <dgm:spPr/>
    </dgm:pt>
    <dgm:pt modelId="{3ECDE50A-98AB-4601-B7D4-26EEABFCA415}" type="pres">
      <dgm:prSet presAssocID="{499B0756-A803-4288-8ED9-91B160871D0E}" presName="desTx" presStyleLbl="revTx" presStyleIdx="7" presStyleCnt="8">
        <dgm:presLayoutVars/>
      </dgm:prSet>
      <dgm:spPr/>
    </dgm:pt>
  </dgm:ptLst>
  <dgm:cxnLst>
    <dgm:cxn modelId="{B3F0B002-A301-4360-A24F-6D7CD8E1318B}" type="presOf" srcId="{499B0756-A803-4288-8ED9-91B160871D0E}" destId="{0934ED67-2401-4B89-8CBE-735B80CC8167}" srcOrd="0" destOrd="0" presId="urn:microsoft.com/office/officeart/2018/2/layout/IconVerticalSolidList"/>
    <dgm:cxn modelId="{B1F87011-E541-4D2B-85CA-EBC9E6F6F006}" type="presOf" srcId="{65DF630F-A50B-420A-B4F9-4BF4A346D875}" destId="{B89BA84C-6A33-4652-AC76-F647C6E368CB}" srcOrd="0" destOrd="0" presId="urn:microsoft.com/office/officeart/2018/2/layout/IconVerticalSolidList"/>
    <dgm:cxn modelId="{D913B73A-F7E0-46BC-B84E-57FF4DD2EC5A}" type="presOf" srcId="{43F099DB-5287-4289-9375-B6779AE1D885}" destId="{FC3E9FC0-122F-4B0B-872B-8ED4A26D635B}" srcOrd="0" destOrd="0" presId="urn:microsoft.com/office/officeart/2018/2/layout/IconVerticalSolidList"/>
    <dgm:cxn modelId="{325CEF4C-4F52-4B21-A597-B245010C1028}" srcId="{BA03AB9D-B535-432A-B5AA-1E486D4AFA6F}" destId="{7E55A03C-F4B3-4CB5-910C-9194751E7D5F}" srcOrd="1" destOrd="0" parTransId="{BE1F7CFF-4CBB-431E-B80D-A8381A1D8920}" sibTransId="{AACF2BC9-4E6A-4B26-AFE4-F80D4287F2EC}"/>
    <dgm:cxn modelId="{2343A36F-015E-4214-9986-785561E96913}" type="presOf" srcId="{8FEDF723-8987-4F06-BDBE-27F0194B381D}" destId="{3ECDE50A-98AB-4601-B7D4-26EEABFCA415}" srcOrd="0" destOrd="0" presId="urn:microsoft.com/office/officeart/2018/2/layout/IconVerticalSolidList"/>
    <dgm:cxn modelId="{0705C254-4617-41E8-894D-558CB25BB348}" type="presOf" srcId="{7E55A03C-F4B3-4CB5-910C-9194751E7D5F}" destId="{C685044B-FB4E-4CEB-95E0-04A2DFFE6D29}" srcOrd="0" destOrd="1" presId="urn:microsoft.com/office/officeart/2018/2/layout/IconVerticalSolidList"/>
    <dgm:cxn modelId="{89C04476-57A5-474A-9282-E1831B3BE322}" srcId="{43F099DB-5287-4289-9375-B6779AE1D885}" destId="{499B0756-A803-4288-8ED9-91B160871D0E}" srcOrd="3" destOrd="0" parTransId="{0F5BBF9F-0CFA-46FE-A6A3-D8DE163B0C84}" sibTransId="{0CC1BC42-B41B-493E-839C-F35D53B15ED1}"/>
    <dgm:cxn modelId="{F5109E81-3B4F-4747-BC3A-744197F01CCE}" type="presOf" srcId="{4892CEBE-15BB-4433-90B4-43F9E82E38EE}" destId="{AC833F9C-40F6-4368-88A5-4A4524F4993E}" srcOrd="0" destOrd="0" presId="urn:microsoft.com/office/officeart/2018/2/layout/IconVerticalSolidList"/>
    <dgm:cxn modelId="{A778BB81-1B46-4966-B5D9-745F9B713539}" srcId="{A9C5FA73-C04D-4526-A217-155A18261728}" destId="{9ED2B6B5-A2B7-404A-BF42-1FE46A06DE83}" srcOrd="0" destOrd="0" parTransId="{FAE359BF-E7A7-4251-909E-260944410BFD}" sibTransId="{0B224960-34B5-42E6-9468-E01AF38E1D46}"/>
    <dgm:cxn modelId="{390A8F92-0C0B-4939-A079-A48FB71496E9}" srcId="{4892CEBE-15BB-4433-90B4-43F9E82E38EE}" destId="{1AD398A1-E24F-4738-B629-38EFBD6E9D71}" srcOrd="1" destOrd="0" parTransId="{C3460BFE-F8FB-485F-B951-F5625F660E2E}" sibTransId="{5FAB6390-CFCB-490B-B923-E008C28D2B1F}"/>
    <dgm:cxn modelId="{79E039A2-37F7-4E7B-91C6-22DBE5A1D6CE}" type="presOf" srcId="{1AD398A1-E24F-4738-B629-38EFBD6E9D71}" destId="{B89BA84C-6A33-4652-AC76-F647C6E368CB}" srcOrd="0" destOrd="1" presId="urn:microsoft.com/office/officeart/2018/2/layout/IconVerticalSolidList"/>
    <dgm:cxn modelId="{E493B9A2-96AB-4493-8250-1A04A2EC830F}" type="presOf" srcId="{21773EA2-8350-46E0-BBA8-9D9BED6CC613}" destId="{3B3D8359-0414-435F-BE4C-7F4BCC287917}" srcOrd="0" destOrd="1" presId="urn:microsoft.com/office/officeart/2018/2/layout/IconVerticalSolidList"/>
    <dgm:cxn modelId="{76B528A3-0044-4169-8C07-1ED9CAF643E0}" srcId="{A9C5FA73-C04D-4526-A217-155A18261728}" destId="{21773EA2-8350-46E0-BBA8-9D9BED6CC613}" srcOrd="1" destOrd="0" parTransId="{537FFC01-A486-4572-9A16-D72A68E0F2BF}" sibTransId="{60519541-609A-4ECE-9D15-D32AC778CF4C}"/>
    <dgm:cxn modelId="{2D6967A4-9338-4948-A83A-BC5F1BDC9458}" srcId="{BA03AB9D-B535-432A-B5AA-1E486D4AFA6F}" destId="{FF532FEC-A166-4DE7-A196-B8E9972BA738}" srcOrd="0" destOrd="0" parTransId="{9E4CAC5F-8701-41E5-ADBB-A72025B513D3}" sibTransId="{59E10CF4-0CE4-4F91-B043-0E2CC1DD49F3}"/>
    <dgm:cxn modelId="{5B7C9EAB-569E-4112-974B-EB1F7BC6457A}" srcId="{499B0756-A803-4288-8ED9-91B160871D0E}" destId="{8FEDF723-8987-4F06-BDBE-27F0194B381D}" srcOrd="0" destOrd="0" parTransId="{A563A37A-FE39-4623-B95A-98F0E1948D8C}" sibTransId="{6F217A83-387A-4DD8-BAB9-56B8A071EECB}"/>
    <dgm:cxn modelId="{91D0F8AE-8866-401E-9B04-0F078B1E3755}" type="presOf" srcId="{9ED2B6B5-A2B7-404A-BF42-1FE46A06DE83}" destId="{3B3D8359-0414-435F-BE4C-7F4BCC287917}" srcOrd="0" destOrd="0" presId="urn:microsoft.com/office/officeart/2018/2/layout/IconVerticalSolidList"/>
    <dgm:cxn modelId="{66CFC8B0-B298-4020-9039-12227C638E19}" srcId="{43F099DB-5287-4289-9375-B6779AE1D885}" destId="{A9C5FA73-C04D-4526-A217-155A18261728}" srcOrd="0" destOrd="0" parTransId="{0BFE8C43-BFBF-482E-BCFB-F5E5D8B273CC}" sibTransId="{AB50A51B-8E63-4C93-9089-FF94DFB7096F}"/>
    <dgm:cxn modelId="{CADE20C2-D0F7-4E28-AC6F-0E1B1EA5C395}" srcId="{4892CEBE-15BB-4433-90B4-43F9E82E38EE}" destId="{65DF630F-A50B-420A-B4F9-4BF4A346D875}" srcOrd="0" destOrd="0" parTransId="{6FF0AA5D-A369-479B-BE93-5AB4C935F1AD}" sibTransId="{F2D22E51-BE42-445F-909F-C45CF9C05B0F}"/>
    <dgm:cxn modelId="{764F48C5-463A-4A6D-B19D-12B4B71CB0D0}" srcId="{43F099DB-5287-4289-9375-B6779AE1D885}" destId="{4892CEBE-15BB-4433-90B4-43F9E82E38EE}" srcOrd="2" destOrd="0" parTransId="{05D3DFFB-5940-48E5-97A9-83F357BD080F}" sibTransId="{2D5B179C-4888-4865-B8E4-F0DE61A56B5B}"/>
    <dgm:cxn modelId="{442F52D8-2FB9-4F1C-967E-3157C55E92F1}" srcId="{43F099DB-5287-4289-9375-B6779AE1D885}" destId="{BA03AB9D-B535-432A-B5AA-1E486D4AFA6F}" srcOrd="1" destOrd="0" parTransId="{F4EE7ACA-9E40-4AC3-9FEF-6DBE2E6ED81B}" sibTransId="{308AD78A-946E-4328-A369-C950F174C9F3}"/>
    <dgm:cxn modelId="{FF715AEB-AB58-4CA1-B0E7-5368B67277EB}" type="presOf" srcId="{A9C5FA73-C04D-4526-A217-155A18261728}" destId="{3B4C95E9-3FC9-4C8A-8DBA-31BA484B46C5}" srcOrd="0" destOrd="0" presId="urn:microsoft.com/office/officeart/2018/2/layout/IconVerticalSolidList"/>
    <dgm:cxn modelId="{9D8CA9EC-21F9-4F2E-B4E4-CD6B29C0ED4E}" type="presOf" srcId="{FF532FEC-A166-4DE7-A196-B8E9972BA738}" destId="{C685044B-FB4E-4CEB-95E0-04A2DFFE6D29}" srcOrd="0" destOrd="0" presId="urn:microsoft.com/office/officeart/2018/2/layout/IconVerticalSolidList"/>
    <dgm:cxn modelId="{CC771AFC-7229-4CC5-B076-BABB3181401C}" type="presOf" srcId="{BA03AB9D-B535-432A-B5AA-1E486D4AFA6F}" destId="{B5CE41DB-4CE4-47DC-9D48-31EDBE085AD4}" srcOrd="0" destOrd="0" presId="urn:microsoft.com/office/officeart/2018/2/layout/IconVerticalSolidList"/>
    <dgm:cxn modelId="{376AB46B-572B-4529-95EA-54361822A37E}" type="presParOf" srcId="{FC3E9FC0-122F-4B0B-872B-8ED4A26D635B}" destId="{1FBCC72C-4729-43AB-9BFB-B2B35A739288}" srcOrd="0" destOrd="0" presId="urn:microsoft.com/office/officeart/2018/2/layout/IconVerticalSolidList"/>
    <dgm:cxn modelId="{02252A50-984F-4EB9-9FFE-E078E97A54FA}" type="presParOf" srcId="{1FBCC72C-4729-43AB-9BFB-B2B35A739288}" destId="{4C7DBB91-F3CB-4D18-B0C1-325699AD8047}" srcOrd="0" destOrd="0" presId="urn:microsoft.com/office/officeart/2018/2/layout/IconVerticalSolidList"/>
    <dgm:cxn modelId="{C207758A-8E10-4C38-B20A-FE22B90EC25D}" type="presParOf" srcId="{1FBCC72C-4729-43AB-9BFB-B2B35A739288}" destId="{9E361D00-2557-4C0D-B5B7-4F335C38A29E}" srcOrd="1" destOrd="0" presId="urn:microsoft.com/office/officeart/2018/2/layout/IconVerticalSolidList"/>
    <dgm:cxn modelId="{836648F7-BCA7-4946-87B6-4379C714DA31}" type="presParOf" srcId="{1FBCC72C-4729-43AB-9BFB-B2B35A739288}" destId="{4628884D-0981-4EA5-A3EA-6EF85F26AFA4}" srcOrd="2" destOrd="0" presId="urn:microsoft.com/office/officeart/2018/2/layout/IconVerticalSolidList"/>
    <dgm:cxn modelId="{5CC45905-071B-48C0-A1B5-4AF7AD639791}" type="presParOf" srcId="{1FBCC72C-4729-43AB-9BFB-B2B35A739288}" destId="{3B4C95E9-3FC9-4C8A-8DBA-31BA484B46C5}" srcOrd="3" destOrd="0" presId="urn:microsoft.com/office/officeart/2018/2/layout/IconVerticalSolidList"/>
    <dgm:cxn modelId="{F17F1E7B-12AE-45B1-AED5-57E1128FF5AE}" type="presParOf" srcId="{1FBCC72C-4729-43AB-9BFB-B2B35A739288}" destId="{3B3D8359-0414-435F-BE4C-7F4BCC287917}" srcOrd="4" destOrd="0" presId="urn:microsoft.com/office/officeart/2018/2/layout/IconVerticalSolidList"/>
    <dgm:cxn modelId="{4D5B26ED-9181-4C54-BD56-355C42571D65}" type="presParOf" srcId="{FC3E9FC0-122F-4B0B-872B-8ED4A26D635B}" destId="{B6AF1A54-4CA7-4F30-AE85-0C3C29EB56B6}" srcOrd="1" destOrd="0" presId="urn:microsoft.com/office/officeart/2018/2/layout/IconVerticalSolidList"/>
    <dgm:cxn modelId="{AE9028E6-FF80-44B6-98BE-21F6D1737DCA}" type="presParOf" srcId="{FC3E9FC0-122F-4B0B-872B-8ED4A26D635B}" destId="{0B4613FD-B732-4422-B205-3FC28ABBD918}" srcOrd="2" destOrd="0" presId="urn:microsoft.com/office/officeart/2018/2/layout/IconVerticalSolidList"/>
    <dgm:cxn modelId="{C4B8073C-46A6-44FE-AA96-9E737D45638B}" type="presParOf" srcId="{0B4613FD-B732-4422-B205-3FC28ABBD918}" destId="{86743CAE-D488-4EF9-973A-00744B763CCB}" srcOrd="0" destOrd="0" presId="urn:microsoft.com/office/officeart/2018/2/layout/IconVerticalSolidList"/>
    <dgm:cxn modelId="{05699D63-40AF-43DD-BD9A-4080124B6805}" type="presParOf" srcId="{0B4613FD-B732-4422-B205-3FC28ABBD918}" destId="{0AF4CF76-6C02-46F2-AD5F-91873357EDE4}" srcOrd="1" destOrd="0" presId="urn:microsoft.com/office/officeart/2018/2/layout/IconVerticalSolidList"/>
    <dgm:cxn modelId="{A87FF710-1CD7-4DA2-A295-4E0822154059}" type="presParOf" srcId="{0B4613FD-B732-4422-B205-3FC28ABBD918}" destId="{FF0E2FCC-705C-4715-BBED-F4ECFCA4058B}" srcOrd="2" destOrd="0" presId="urn:microsoft.com/office/officeart/2018/2/layout/IconVerticalSolidList"/>
    <dgm:cxn modelId="{0F705CD6-9348-40A1-B564-82796A4D3F64}" type="presParOf" srcId="{0B4613FD-B732-4422-B205-3FC28ABBD918}" destId="{B5CE41DB-4CE4-47DC-9D48-31EDBE085AD4}" srcOrd="3" destOrd="0" presId="urn:microsoft.com/office/officeart/2018/2/layout/IconVerticalSolidList"/>
    <dgm:cxn modelId="{BC2FBE7F-9B91-4685-B13D-2E19619D9071}" type="presParOf" srcId="{0B4613FD-B732-4422-B205-3FC28ABBD918}" destId="{C685044B-FB4E-4CEB-95E0-04A2DFFE6D29}" srcOrd="4" destOrd="0" presId="urn:microsoft.com/office/officeart/2018/2/layout/IconVerticalSolidList"/>
    <dgm:cxn modelId="{D6BF6914-39EB-4F15-98F4-907FEDC86F6D}" type="presParOf" srcId="{FC3E9FC0-122F-4B0B-872B-8ED4A26D635B}" destId="{8CCFD386-4F70-4250-A3ED-3EFA605C2FF4}" srcOrd="3" destOrd="0" presId="urn:microsoft.com/office/officeart/2018/2/layout/IconVerticalSolidList"/>
    <dgm:cxn modelId="{15C1A712-089A-4B4E-9C0B-4B2F4E7EE587}" type="presParOf" srcId="{FC3E9FC0-122F-4B0B-872B-8ED4A26D635B}" destId="{093E1D46-DDE8-482B-B7B2-C5507896A9CD}" srcOrd="4" destOrd="0" presId="urn:microsoft.com/office/officeart/2018/2/layout/IconVerticalSolidList"/>
    <dgm:cxn modelId="{D3AC1AC4-9028-492D-A848-BAD76B239B69}" type="presParOf" srcId="{093E1D46-DDE8-482B-B7B2-C5507896A9CD}" destId="{CC21B786-2558-42D8-A334-986408D352ED}" srcOrd="0" destOrd="0" presId="urn:microsoft.com/office/officeart/2018/2/layout/IconVerticalSolidList"/>
    <dgm:cxn modelId="{1A2743A8-CF28-4D4E-BB41-21058EE44A1B}" type="presParOf" srcId="{093E1D46-DDE8-482B-B7B2-C5507896A9CD}" destId="{4E3C2DF3-9FBF-46E7-A62B-17D03D9BA763}" srcOrd="1" destOrd="0" presId="urn:microsoft.com/office/officeart/2018/2/layout/IconVerticalSolidList"/>
    <dgm:cxn modelId="{EF53139C-6A7F-4995-B298-BF5353FF62A3}" type="presParOf" srcId="{093E1D46-DDE8-482B-B7B2-C5507896A9CD}" destId="{44076391-24B8-49F2-B773-5DCDF35823C7}" srcOrd="2" destOrd="0" presId="urn:microsoft.com/office/officeart/2018/2/layout/IconVerticalSolidList"/>
    <dgm:cxn modelId="{123848C6-B33D-475F-8635-16304B6226E5}" type="presParOf" srcId="{093E1D46-DDE8-482B-B7B2-C5507896A9CD}" destId="{AC833F9C-40F6-4368-88A5-4A4524F4993E}" srcOrd="3" destOrd="0" presId="urn:microsoft.com/office/officeart/2018/2/layout/IconVerticalSolidList"/>
    <dgm:cxn modelId="{3BE877BC-8F93-4D43-A5E5-A5225A2E9FBB}" type="presParOf" srcId="{093E1D46-DDE8-482B-B7B2-C5507896A9CD}" destId="{B89BA84C-6A33-4652-AC76-F647C6E368CB}" srcOrd="4" destOrd="0" presId="urn:microsoft.com/office/officeart/2018/2/layout/IconVerticalSolidList"/>
    <dgm:cxn modelId="{0C820E96-A569-45D6-93FE-E702CDCA742A}" type="presParOf" srcId="{FC3E9FC0-122F-4B0B-872B-8ED4A26D635B}" destId="{96D083CF-2171-4DC4-8945-B0DCA5EEB3F8}" srcOrd="5" destOrd="0" presId="urn:microsoft.com/office/officeart/2018/2/layout/IconVerticalSolidList"/>
    <dgm:cxn modelId="{2419F824-A342-4A6D-933D-922CF068331A}" type="presParOf" srcId="{FC3E9FC0-122F-4B0B-872B-8ED4A26D635B}" destId="{7B2C5B18-963F-4CD5-81DB-72E79C77B011}" srcOrd="6" destOrd="0" presId="urn:microsoft.com/office/officeart/2018/2/layout/IconVerticalSolidList"/>
    <dgm:cxn modelId="{5B29ACC2-E6ED-460F-A8F2-F6E9455E69BA}" type="presParOf" srcId="{7B2C5B18-963F-4CD5-81DB-72E79C77B011}" destId="{10B29C9A-5B01-4361-9D22-BC4334EF3650}" srcOrd="0" destOrd="0" presId="urn:microsoft.com/office/officeart/2018/2/layout/IconVerticalSolidList"/>
    <dgm:cxn modelId="{9D7CEEF3-2C6F-4EA1-A3C8-A59B33F0F960}" type="presParOf" srcId="{7B2C5B18-963F-4CD5-81DB-72E79C77B011}" destId="{27EEB4AB-7660-4161-B320-7AF26C376BB2}" srcOrd="1" destOrd="0" presId="urn:microsoft.com/office/officeart/2018/2/layout/IconVerticalSolidList"/>
    <dgm:cxn modelId="{08A93654-08FD-443B-A5E7-E8DBDB8063EF}" type="presParOf" srcId="{7B2C5B18-963F-4CD5-81DB-72E79C77B011}" destId="{75A06417-24C4-43BD-8CC2-2926F5D261DD}" srcOrd="2" destOrd="0" presId="urn:microsoft.com/office/officeart/2018/2/layout/IconVerticalSolidList"/>
    <dgm:cxn modelId="{E741011C-363C-46FE-BA2D-06F00F9E57A2}" type="presParOf" srcId="{7B2C5B18-963F-4CD5-81DB-72E79C77B011}" destId="{0934ED67-2401-4B89-8CBE-735B80CC8167}" srcOrd="3" destOrd="0" presId="urn:microsoft.com/office/officeart/2018/2/layout/IconVerticalSolidList"/>
    <dgm:cxn modelId="{CB4B369E-1DEE-461F-9764-62D7D41E6858}" type="presParOf" srcId="{7B2C5B18-963F-4CD5-81DB-72E79C77B011}" destId="{3ECDE50A-98AB-4601-B7D4-26EEABFCA415}"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7DBB91-F3CB-4D18-B0C1-325699AD8047}">
      <dsp:nvSpPr>
        <dsp:cNvPr id="0" name=""/>
        <dsp:cNvSpPr/>
      </dsp:nvSpPr>
      <dsp:spPr>
        <a:xfrm>
          <a:off x="0" y="2439"/>
          <a:ext cx="6301601" cy="123661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361D00-2557-4C0D-B5B7-4F335C38A29E}">
      <dsp:nvSpPr>
        <dsp:cNvPr id="0" name=""/>
        <dsp:cNvSpPr/>
      </dsp:nvSpPr>
      <dsp:spPr>
        <a:xfrm>
          <a:off x="374076" y="280678"/>
          <a:ext cx="680139" cy="68013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B4C95E9-3FC9-4C8A-8DBA-31BA484B46C5}">
      <dsp:nvSpPr>
        <dsp:cNvPr id="0" name=""/>
        <dsp:cNvSpPr/>
      </dsp:nvSpPr>
      <dsp:spPr>
        <a:xfrm>
          <a:off x="1428292" y="2439"/>
          <a:ext cx="2835720" cy="1236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875" tIns="130875" rIns="130875" bIns="130875" numCol="1" spcCol="1270" anchor="ctr" anchorCtr="0">
          <a:noAutofit/>
        </a:bodyPr>
        <a:lstStyle/>
        <a:p>
          <a:pPr marL="0" lvl="0" indent="0" algn="l" defTabSz="755650">
            <a:lnSpc>
              <a:spcPct val="100000"/>
            </a:lnSpc>
            <a:spcBef>
              <a:spcPct val="0"/>
            </a:spcBef>
            <a:spcAft>
              <a:spcPct val="35000"/>
            </a:spcAft>
            <a:buNone/>
          </a:pPr>
          <a:r>
            <a:rPr lang="nl-NL" sz="1700" kern="1200" dirty="0" err="1"/>
            <a:t>Importance</a:t>
          </a:r>
          <a:r>
            <a:rPr lang="nl-NL" sz="1700" kern="1200" dirty="0"/>
            <a:t> of User Interviews</a:t>
          </a:r>
          <a:endParaRPr lang="en-US" sz="1700" kern="1200" dirty="0"/>
        </a:p>
      </dsp:txBody>
      <dsp:txXfrm>
        <a:off x="1428292" y="2439"/>
        <a:ext cx="2835720" cy="1236616"/>
      </dsp:txXfrm>
    </dsp:sp>
    <dsp:sp modelId="{3B3D8359-0414-435F-BE4C-7F4BCC287917}">
      <dsp:nvSpPr>
        <dsp:cNvPr id="0" name=""/>
        <dsp:cNvSpPr/>
      </dsp:nvSpPr>
      <dsp:spPr>
        <a:xfrm>
          <a:off x="4264012" y="2439"/>
          <a:ext cx="2037588" cy="1236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875" tIns="130875" rIns="130875" bIns="130875" numCol="1" spcCol="1270" anchor="ctr" anchorCtr="0">
          <a:noAutofit/>
        </a:bodyPr>
        <a:lstStyle/>
        <a:p>
          <a:pPr marL="0" lvl="0" indent="0" algn="l" defTabSz="488950">
            <a:lnSpc>
              <a:spcPct val="100000"/>
            </a:lnSpc>
            <a:spcBef>
              <a:spcPct val="0"/>
            </a:spcBef>
            <a:spcAft>
              <a:spcPct val="35000"/>
            </a:spcAft>
            <a:buNone/>
          </a:pPr>
          <a:r>
            <a:rPr lang="nl-NL" sz="1100" kern="1200"/>
            <a:t>Gathering valuable insights from users</a:t>
          </a:r>
          <a:endParaRPr lang="en-US" sz="1100" kern="1200"/>
        </a:p>
        <a:p>
          <a:pPr marL="0" lvl="0" indent="0" algn="l" defTabSz="488950">
            <a:lnSpc>
              <a:spcPct val="100000"/>
            </a:lnSpc>
            <a:spcBef>
              <a:spcPct val="0"/>
            </a:spcBef>
            <a:spcAft>
              <a:spcPct val="35000"/>
            </a:spcAft>
            <a:buNone/>
          </a:pPr>
          <a:r>
            <a:rPr lang="nl-NL" sz="1100" kern="1200"/>
            <a:t>Understanding user needs and pain points</a:t>
          </a:r>
          <a:endParaRPr lang="en-US" sz="1100" kern="1200"/>
        </a:p>
      </dsp:txBody>
      <dsp:txXfrm>
        <a:off x="4264012" y="2439"/>
        <a:ext cx="2037588" cy="1236616"/>
      </dsp:txXfrm>
    </dsp:sp>
    <dsp:sp modelId="{86743CAE-D488-4EF9-973A-00744B763CCB}">
      <dsp:nvSpPr>
        <dsp:cNvPr id="0" name=""/>
        <dsp:cNvSpPr/>
      </dsp:nvSpPr>
      <dsp:spPr>
        <a:xfrm>
          <a:off x="0" y="1548210"/>
          <a:ext cx="6301601" cy="123661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AF4CF76-6C02-46F2-AD5F-91873357EDE4}">
      <dsp:nvSpPr>
        <dsp:cNvPr id="0" name=""/>
        <dsp:cNvSpPr/>
      </dsp:nvSpPr>
      <dsp:spPr>
        <a:xfrm>
          <a:off x="374076" y="1826449"/>
          <a:ext cx="680139" cy="68013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5CE41DB-4CE4-47DC-9D48-31EDBE085AD4}">
      <dsp:nvSpPr>
        <dsp:cNvPr id="0" name=""/>
        <dsp:cNvSpPr/>
      </dsp:nvSpPr>
      <dsp:spPr>
        <a:xfrm>
          <a:off x="1428292" y="1548210"/>
          <a:ext cx="2835720" cy="1236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875" tIns="130875" rIns="130875" bIns="130875" numCol="1" spcCol="1270" anchor="ctr" anchorCtr="0">
          <a:noAutofit/>
        </a:bodyPr>
        <a:lstStyle/>
        <a:p>
          <a:pPr marL="0" lvl="0" indent="0" algn="l" defTabSz="755650">
            <a:lnSpc>
              <a:spcPct val="100000"/>
            </a:lnSpc>
            <a:spcBef>
              <a:spcPct val="0"/>
            </a:spcBef>
            <a:spcAft>
              <a:spcPct val="35000"/>
            </a:spcAft>
            <a:buNone/>
          </a:pPr>
          <a:r>
            <a:rPr lang="nl-NL" sz="1700" kern="1200" dirty="0"/>
            <a:t>Translating </a:t>
          </a:r>
          <a:r>
            <a:rPr lang="nl-NL" sz="1700" kern="1200" dirty="0" err="1"/>
            <a:t>Insights</a:t>
          </a:r>
          <a:r>
            <a:rPr lang="nl-NL" sz="1700" kern="1200" dirty="0"/>
            <a:t> </a:t>
          </a:r>
          <a:r>
            <a:rPr lang="nl-NL" sz="1700" kern="1200" dirty="0" err="1"/>
            <a:t>to</a:t>
          </a:r>
          <a:r>
            <a:rPr lang="nl-NL" sz="1700" kern="1200" dirty="0"/>
            <a:t> a </a:t>
          </a:r>
          <a:r>
            <a:rPr lang="nl-NL" sz="1700" kern="1200" dirty="0" err="1"/>
            <a:t>Clear</a:t>
          </a:r>
          <a:r>
            <a:rPr lang="nl-NL" sz="1700" kern="1200" dirty="0"/>
            <a:t> Prompt</a:t>
          </a:r>
          <a:endParaRPr lang="en-US" sz="1700" kern="1200" dirty="0"/>
        </a:p>
      </dsp:txBody>
      <dsp:txXfrm>
        <a:off x="1428292" y="1548210"/>
        <a:ext cx="2835720" cy="1236616"/>
      </dsp:txXfrm>
    </dsp:sp>
    <dsp:sp modelId="{C685044B-FB4E-4CEB-95E0-04A2DFFE6D29}">
      <dsp:nvSpPr>
        <dsp:cNvPr id="0" name=""/>
        <dsp:cNvSpPr/>
      </dsp:nvSpPr>
      <dsp:spPr>
        <a:xfrm>
          <a:off x="4264012" y="1548210"/>
          <a:ext cx="2037588" cy="1236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875" tIns="130875" rIns="130875" bIns="130875" numCol="1" spcCol="1270" anchor="ctr" anchorCtr="0">
          <a:noAutofit/>
        </a:bodyPr>
        <a:lstStyle/>
        <a:p>
          <a:pPr marL="0" lvl="0" indent="0" algn="l" defTabSz="488950">
            <a:lnSpc>
              <a:spcPct val="100000"/>
            </a:lnSpc>
            <a:spcBef>
              <a:spcPct val="0"/>
            </a:spcBef>
            <a:spcAft>
              <a:spcPct val="35000"/>
            </a:spcAft>
            <a:buNone/>
          </a:pPr>
          <a:r>
            <a:rPr lang="nl-NL" sz="1100" kern="1200"/>
            <a:t>Converting user feedback into actionable prompts</a:t>
          </a:r>
          <a:endParaRPr lang="en-US" sz="1100" kern="1200"/>
        </a:p>
        <a:p>
          <a:pPr marL="0" lvl="0" indent="0" algn="l" defTabSz="488950">
            <a:lnSpc>
              <a:spcPct val="100000"/>
            </a:lnSpc>
            <a:spcBef>
              <a:spcPct val="0"/>
            </a:spcBef>
            <a:spcAft>
              <a:spcPct val="35000"/>
            </a:spcAft>
            <a:buNone/>
          </a:pPr>
          <a:r>
            <a:rPr lang="nl-NL" sz="1100" kern="1200"/>
            <a:t>Ensuring clarity and relevance in prompts</a:t>
          </a:r>
          <a:endParaRPr lang="en-US" sz="1100" kern="1200"/>
        </a:p>
      </dsp:txBody>
      <dsp:txXfrm>
        <a:off x="4264012" y="1548210"/>
        <a:ext cx="2037588" cy="1236616"/>
      </dsp:txXfrm>
    </dsp:sp>
    <dsp:sp modelId="{CC21B786-2558-42D8-A334-986408D352ED}">
      <dsp:nvSpPr>
        <dsp:cNvPr id="0" name=""/>
        <dsp:cNvSpPr/>
      </dsp:nvSpPr>
      <dsp:spPr>
        <a:xfrm>
          <a:off x="0" y="3093981"/>
          <a:ext cx="6301601" cy="123661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E3C2DF3-9FBF-46E7-A62B-17D03D9BA763}">
      <dsp:nvSpPr>
        <dsp:cNvPr id="0" name=""/>
        <dsp:cNvSpPr/>
      </dsp:nvSpPr>
      <dsp:spPr>
        <a:xfrm>
          <a:off x="374076" y="3372220"/>
          <a:ext cx="680139" cy="68013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833F9C-40F6-4368-88A5-4A4524F4993E}">
      <dsp:nvSpPr>
        <dsp:cNvPr id="0" name=""/>
        <dsp:cNvSpPr/>
      </dsp:nvSpPr>
      <dsp:spPr>
        <a:xfrm>
          <a:off x="1428292" y="3093981"/>
          <a:ext cx="2835720" cy="1236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875" tIns="130875" rIns="130875" bIns="130875" numCol="1" spcCol="1270" anchor="ctr" anchorCtr="0">
          <a:noAutofit/>
        </a:bodyPr>
        <a:lstStyle/>
        <a:p>
          <a:pPr marL="0" lvl="0" indent="0" algn="l" defTabSz="755650">
            <a:lnSpc>
              <a:spcPct val="100000"/>
            </a:lnSpc>
            <a:spcBef>
              <a:spcPct val="0"/>
            </a:spcBef>
            <a:spcAft>
              <a:spcPct val="35000"/>
            </a:spcAft>
            <a:buNone/>
          </a:pPr>
          <a:r>
            <a:rPr lang="nl-NL" sz="1700" kern="1200"/>
            <a:t>Rapid Prototyping</a:t>
          </a:r>
          <a:endParaRPr lang="en-US" sz="1700" kern="1200"/>
        </a:p>
      </dsp:txBody>
      <dsp:txXfrm>
        <a:off x="1428292" y="3093981"/>
        <a:ext cx="2835720" cy="1236616"/>
      </dsp:txXfrm>
    </dsp:sp>
    <dsp:sp modelId="{B89BA84C-6A33-4652-AC76-F647C6E368CB}">
      <dsp:nvSpPr>
        <dsp:cNvPr id="0" name=""/>
        <dsp:cNvSpPr/>
      </dsp:nvSpPr>
      <dsp:spPr>
        <a:xfrm>
          <a:off x="4264012" y="3093981"/>
          <a:ext cx="2037588" cy="1236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875" tIns="130875" rIns="130875" bIns="130875" numCol="1" spcCol="1270" anchor="ctr" anchorCtr="0">
          <a:noAutofit/>
        </a:bodyPr>
        <a:lstStyle/>
        <a:p>
          <a:pPr marL="0" lvl="0" indent="0" algn="l" defTabSz="488950">
            <a:lnSpc>
              <a:spcPct val="100000"/>
            </a:lnSpc>
            <a:spcBef>
              <a:spcPct val="0"/>
            </a:spcBef>
            <a:spcAft>
              <a:spcPct val="35000"/>
            </a:spcAft>
            <a:buNone/>
          </a:pPr>
          <a:r>
            <a:rPr lang="nl-NL" sz="1100" kern="1200"/>
            <a:t>Quickly creating prototypes to test ideas</a:t>
          </a:r>
          <a:endParaRPr lang="en-US" sz="1100" kern="1200"/>
        </a:p>
        <a:p>
          <a:pPr marL="0" lvl="0" indent="0" algn="l" defTabSz="488950">
            <a:lnSpc>
              <a:spcPct val="100000"/>
            </a:lnSpc>
            <a:spcBef>
              <a:spcPct val="0"/>
            </a:spcBef>
            <a:spcAft>
              <a:spcPct val="35000"/>
            </a:spcAft>
            <a:buNone/>
          </a:pPr>
          <a:r>
            <a:rPr lang="nl-NL" sz="1100" kern="1200"/>
            <a:t>Iterating based on feedback</a:t>
          </a:r>
          <a:endParaRPr lang="en-US" sz="1100" kern="1200"/>
        </a:p>
      </dsp:txBody>
      <dsp:txXfrm>
        <a:off x="4264012" y="3093981"/>
        <a:ext cx="2037588" cy="1236616"/>
      </dsp:txXfrm>
    </dsp:sp>
    <dsp:sp modelId="{10B29C9A-5B01-4361-9D22-BC4334EF3650}">
      <dsp:nvSpPr>
        <dsp:cNvPr id="0" name=""/>
        <dsp:cNvSpPr/>
      </dsp:nvSpPr>
      <dsp:spPr>
        <a:xfrm>
          <a:off x="0" y="4639752"/>
          <a:ext cx="6301601" cy="123661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EEB4AB-7660-4161-B320-7AF26C376BB2}">
      <dsp:nvSpPr>
        <dsp:cNvPr id="0" name=""/>
        <dsp:cNvSpPr/>
      </dsp:nvSpPr>
      <dsp:spPr>
        <a:xfrm>
          <a:off x="374076" y="4917991"/>
          <a:ext cx="680139" cy="68013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934ED67-2401-4B89-8CBE-735B80CC8167}">
      <dsp:nvSpPr>
        <dsp:cNvPr id="0" name=""/>
        <dsp:cNvSpPr/>
      </dsp:nvSpPr>
      <dsp:spPr>
        <a:xfrm>
          <a:off x="1428292" y="4639752"/>
          <a:ext cx="2835720" cy="1236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875" tIns="130875" rIns="130875" bIns="130875" numCol="1" spcCol="1270" anchor="ctr" anchorCtr="0">
          <a:noAutofit/>
        </a:bodyPr>
        <a:lstStyle/>
        <a:p>
          <a:pPr marL="0" lvl="0" indent="0" algn="l" defTabSz="755650">
            <a:lnSpc>
              <a:spcPct val="100000"/>
            </a:lnSpc>
            <a:spcBef>
              <a:spcPct val="0"/>
            </a:spcBef>
            <a:spcAft>
              <a:spcPct val="35000"/>
            </a:spcAft>
            <a:buNone/>
          </a:pPr>
          <a:r>
            <a:rPr lang="nl-NL" sz="1700" kern="1200" dirty="0" err="1"/>
            <a:t>Encourage</a:t>
          </a:r>
          <a:r>
            <a:rPr lang="nl-NL" sz="1700" kern="1200" dirty="0"/>
            <a:t> Iteration </a:t>
          </a:r>
          <a:r>
            <a:rPr lang="nl-NL" sz="1700" kern="1200" dirty="0" err="1"/>
            <a:t>and</a:t>
          </a:r>
          <a:r>
            <a:rPr lang="nl-NL" sz="1700" kern="1200" dirty="0"/>
            <a:t> </a:t>
          </a:r>
          <a:r>
            <a:rPr lang="nl-NL" sz="1700" kern="1200" dirty="0" err="1"/>
            <a:t>Continuous</a:t>
          </a:r>
          <a:r>
            <a:rPr lang="nl-NL" sz="1700" kern="1200" dirty="0"/>
            <a:t> Learning</a:t>
          </a:r>
          <a:endParaRPr lang="en-US" sz="1700" kern="1200" dirty="0"/>
        </a:p>
      </dsp:txBody>
      <dsp:txXfrm>
        <a:off x="1428292" y="4639752"/>
        <a:ext cx="2835720" cy="1236616"/>
      </dsp:txXfrm>
    </dsp:sp>
    <dsp:sp modelId="{3ECDE50A-98AB-4601-B7D4-26EEABFCA415}">
      <dsp:nvSpPr>
        <dsp:cNvPr id="0" name=""/>
        <dsp:cNvSpPr/>
      </dsp:nvSpPr>
      <dsp:spPr>
        <a:xfrm>
          <a:off x="4264012" y="4639752"/>
          <a:ext cx="2037588" cy="1236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875" tIns="130875" rIns="130875" bIns="130875" numCol="1" spcCol="1270" anchor="ctr" anchorCtr="0">
          <a:noAutofit/>
        </a:bodyPr>
        <a:lstStyle/>
        <a:p>
          <a:pPr marL="0" lvl="0" indent="0" algn="l" defTabSz="488950">
            <a:lnSpc>
              <a:spcPct val="100000"/>
            </a:lnSpc>
            <a:spcBef>
              <a:spcPct val="0"/>
            </a:spcBef>
            <a:spcAft>
              <a:spcPct val="35000"/>
            </a:spcAft>
            <a:buNone/>
          </a:pPr>
          <a:r>
            <a:rPr lang="nl-NL" sz="1100" kern="1200" dirty="0" err="1"/>
            <a:t>Emphasizing</a:t>
          </a:r>
          <a:r>
            <a:rPr lang="nl-NL" sz="1100" kern="1200" dirty="0"/>
            <a:t> </a:t>
          </a:r>
          <a:r>
            <a:rPr lang="nl-NL" sz="1100" kern="1200" dirty="0" err="1"/>
            <a:t>the</a:t>
          </a:r>
          <a:r>
            <a:rPr lang="nl-NL" sz="1100" kern="1200" dirty="0"/>
            <a:t> </a:t>
          </a:r>
          <a:r>
            <a:rPr lang="nl-NL" sz="1100" kern="1200" dirty="0" err="1"/>
            <a:t>importance</a:t>
          </a:r>
          <a:r>
            <a:rPr lang="nl-NL" sz="1100" kern="1200" dirty="0"/>
            <a:t> of </a:t>
          </a:r>
          <a:r>
            <a:rPr lang="nl-NL" sz="1100" kern="1200" dirty="0" err="1"/>
            <a:t>refining</a:t>
          </a:r>
          <a:r>
            <a:rPr lang="nl-NL" sz="1100" kern="1200" dirty="0"/>
            <a:t> </a:t>
          </a:r>
          <a:r>
            <a:rPr lang="nl-NL" sz="1100" kern="1200" dirty="0" err="1"/>
            <a:t>ideas</a:t>
          </a:r>
          <a:endParaRPr lang="en-US" sz="1100" kern="1200" dirty="0"/>
        </a:p>
      </dsp:txBody>
      <dsp:txXfrm>
        <a:off x="4264012" y="4639752"/>
        <a:ext cx="2037588" cy="123661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30E0C0-C5E5-E741-9643-FF0D78F5F81E}" type="datetimeFigureOut">
              <a:rPr lang="en-NL" smtClean="0"/>
              <a:t>04/28/2025</a:t>
            </a:fld>
            <a:endParaRPr lang="en-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80610C-861C-6949-9A00-FA11449A60C9}" type="slidenum">
              <a:rPr lang="en-NL" smtClean="0"/>
              <a:t>‹nr.›</a:t>
            </a:fld>
            <a:endParaRPr lang="en-NL"/>
          </a:p>
        </p:txBody>
      </p:sp>
    </p:spTree>
    <p:extLst>
      <p:ext uri="{BB962C8B-B14F-4D97-AF65-F5344CB8AC3E}">
        <p14:creationId xmlns:p14="http://schemas.microsoft.com/office/powerpoint/2010/main" val="9334713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80610C-861C-6949-9A00-FA11449A60C9}" type="slidenum">
              <a:rPr lang="en-NL" smtClean="0"/>
              <a:t>1</a:t>
            </a:fld>
            <a:endParaRPr lang="en-NL"/>
          </a:p>
        </p:txBody>
      </p:sp>
    </p:spTree>
    <p:extLst>
      <p:ext uri="{BB962C8B-B14F-4D97-AF65-F5344CB8AC3E}">
        <p14:creationId xmlns:p14="http://schemas.microsoft.com/office/powerpoint/2010/main" val="4718810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AI prototyping has revolutionized the development process by significantly reducing the time required. Generative AI tools can quickly explore various design alternatives, while AI coding assistants can create functional prototypes based on clear specifications. Additionally, automated testing mechanisms can identify the majority of usability issues prior to human review, ensuring a smoother development cycle.</a:t>
            </a:r>
          </a:p>
        </p:txBody>
      </p:sp>
      <p:sp>
        <p:nvSpPr>
          <p:cNvPr id="4" name="Tijdelijke aanduiding voor dianummer 3"/>
          <p:cNvSpPr>
            <a:spLocks noGrp="1"/>
          </p:cNvSpPr>
          <p:nvPr>
            <p:ph type="sldNum" sz="quarter" idx="5"/>
          </p:nvPr>
        </p:nvSpPr>
        <p:spPr/>
        <p:txBody>
          <a:bodyPr/>
          <a:lstStyle/>
          <a:p>
            <a:fld id="{099840DC-80D9-4C48-BF98-F73DC0C5F7CA}" type="slidenum">
              <a:rPr lang="nl-NL"/>
              <a:t>11</a:t>
            </a:fld>
            <a:endParaRPr lang="nl-NL"/>
          </a:p>
        </p:txBody>
      </p:sp>
    </p:spTree>
    <p:extLst>
      <p:ext uri="{BB962C8B-B14F-4D97-AF65-F5344CB8AC3E}">
        <p14:creationId xmlns:p14="http://schemas.microsoft.com/office/powerpoint/2010/main" val="32793258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AI significantly boosts innovation by expanding the range of potential solutions. Machine learning algorithms excel at revealing patterns that might be overlooked, allowing product owners to assess a much larger array of concepts. This capacity for rapid evaluation and ideation can lead to groundbreaking innovations in product development.</a:t>
            </a:r>
          </a:p>
        </p:txBody>
      </p:sp>
      <p:sp>
        <p:nvSpPr>
          <p:cNvPr id="4" name="Tijdelijke aanduiding voor dianummer 3"/>
          <p:cNvSpPr>
            <a:spLocks noGrp="1"/>
          </p:cNvSpPr>
          <p:nvPr>
            <p:ph type="sldNum" sz="quarter" idx="5"/>
          </p:nvPr>
        </p:nvSpPr>
        <p:spPr/>
        <p:txBody>
          <a:bodyPr/>
          <a:lstStyle/>
          <a:p>
            <a:fld id="{099840DC-80D9-4C48-BF98-F73DC0C5F7CA}" type="slidenum">
              <a:rPr lang="nl-NL"/>
              <a:t>12</a:t>
            </a:fld>
            <a:endParaRPr lang="nl-NL"/>
          </a:p>
        </p:txBody>
      </p:sp>
    </p:spTree>
    <p:extLst>
      <p:ext uri="{BB962C8B-B14F-4D97-AF65-F5344CB8AC3E}">
        <p14:creationId xmlns:p14="http://schemas.microsoft.com/office/powerpoint/2010/main" val="23218605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Utilizing data analytics powered by AI can significantly enhance decision-making. By predicting user engagement through early prototype data, teams can make informed decisions. Machine learning models can simulate numerous usage scenarios, and evidence-based prioritization helps eliminate subjective discussions, leading to a higher feature success rate.</a:t>
            </a:r>
          </a:p>
        </p:txBody>
      </p:sp>
      <p:sp>
        <p:nvSpPr>
          <p:cNvPr id="4" name="Tijdelijke aanduiding voor dianummer 3"/>
          <p:cNvSpPr>
            <a:spLocks noGrp="1"/>
          </p:cNvSpPr>
          <p:nvPr>
            <p:ph type="sldNum" sz="quarter" idx="5"/>
          </p:nvPr>
        </p:nvSpPr>
        <p:spPr/>
        <p:txBody>
          <a:bodyPr/>
          <a:lstStyle/>
          <a:p>
            <a:fld id="{099840DC-80D9-4C48-BF98-F73DC0C5F7CA}" type="slidenum">
              <a:rPr lang="nl-NL"/>
              <a:t>13</a:t>
            </a:fld>
            <a:endParaRPr lang="nl-NL"/>
          </a:p>
        </p:txBody>
      </p:sp>
    </p:spTree>
    <p:extLst>
      <p:ext uri="{BB962C8B-B14F-4D97-AF65-F5344CB8AC3E}">
        <p14:creationId xmlns:p14="http://schemas.microsoft.com/office/powerpoint/2010/main" val="15928963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AI prototypes facilitate quicker stakeholder buy-in by providing realistic simulations that bring product concepts to life. During review processes, AI can generate alternative designs that stakeholders can adjust in real-time. Furthermore, visual representations of complex data help clarify abstract concepts, making discussions more productive.</a:t>
            </a:r>
          </a:p>
        </p:txBody>
      </p:sp>
      <p:sp>
        <p:nvSpPr>
          <p:cNvPr id="4" name="Tijdelijke aanduiding voor dianummer 3"/>
          <p:cNvSpPr>
            <a:spLocks noGrp="1"/>
          </p:cNvSpPr>
          <p:nvPr>
            <p:ph type="sldNum" sz="quarter" idx="5"/>
          </p:nvPr>
        </p:nvSpPr>
        <p:spPr/>
        <p:txBody>
          <a:bodyPr/>
          <a:lstStyle/>
          <a:p>
            <a:fld id="{099840DC-80D9-4C48-BF98-F73DC0C5F7CA}" type="slidenum">
              <a:rPr lang="nl-NL"/>
              <a:t>14</a:t>
            </a:fld>
            <a:endParaRPr lang="nl-NL"/>
          </a:p>
        </p:txBody>
      </p:sp>
    </p:spTree>
    <p:extLst>
      <p:ext uri="{BB962C8B-B14F-4D97-AF65-F5344CB8AC3E}">
        <p14:creationId xmlns:p14="http://schemas.microsoft.com/office/powerpoint/2010/main" val="7625135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Implementing AI in product development can lead to significant cost reductions. Virtual prototyping allows teams to test concepts without incurring physical expenses. AI can also detect potential risks during the prototyping phase, preventing costly mistakes later. Automated processes streamline workflows, further decreasing manual labor costs.</a:t>
            </a:r>
          </a:p>
        </p:txBody>
      </p:sp>
      <p:sp>
        <p:nvSpPr>
          <p:cNvPr id="4" name="Tijdelijke aanduiding voor dianummer 3"/>
          <p:cNvSpPr>
            <a:spLocks noGrp="1"/>
          </p:cNvSpPr>
          <p:nvPr>
            <p:ph type="sldNum" sz="quarter" idx="5"/>
          </p:nvPr>
        </p:nvSpPr>
        <p:spPr/>
        <p:txBody>
          <a:bodyPr/>
          <a:lstStyle/>
          <a:p>
            <a:fld id="{099840DC-80D9-4C48-BF98-F73DC0C5F7CA}" type="slidenum">
              <a:rPr lang="nl-NL"/>
              <a:t>15</a:t>
            </a:fld>
            <a:endParaRPr lang="nl-NL"/>
          </a:p>
        </p:txBody>
      </p:sp>
    </p:spTree>
    <p:extLst>
      <p:ext uri="{BB962C8B-B14F-4D97-AF65-F5344CB8AC3E}">
        <p14:creationId xmlns:p14="http://schemas.microsoft.com/office/powerpoint/2010/main" val="9176609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For product owners, establishing effective AI prototyping practices is crucial. It begins with defining clear objectives and success criteria to align teams. Utilizing pre-trained models can significantly enhance development speed, while ongoing user data collection ensures that prototypes are continually refined based on real feedback.</a:t>
            </a:r>
          </a:p>
        </p:txBody>
      </p:sp>
      <p:sp>
        <p:nvSpPr>
          <p:cNvPr id="4" name="Tijdelijke aanduiding voor dianummer 3"/>
          <p:cNvSpPr>
            <a:spLocks noGrp="1"/>
          </p:cNvSpPr>
          <p:nvPr>
            <p:ph type="sldNum" sz="quarter" idx="5"/>
          </p:nvPr>
        </p:nvSpPr>
        <p:spPr/>
        <p:txBody>
          <a:bodyPr/>
          <a:lstStyle/>
          <a:p>
            <a:fld id="{099840DC-80D9-4C48-BF98-F73DC0C5F7CA}" type="slidenum">
              <a:rPr lang="nl-NL"/>
              <a:t>16</a:t>
            </a:fld>
            <a:endParaRPr lang="nl-NL"/>
          </a:p>
        </p:txBody>
      </p:sp>
    </p:spTree>
    <p:extLst>
      <p:ext uri="{BB962C8B-B14F-4D97-AF65-F5344CB8AC3E}">
        <p14:creationId xmlns:p14="http://schemas.microsoft.com/office/powerpoint/2010/main" val="2907225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366A60-62D3-B798-AF6D-B13D96DC333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8E2E904-0A70-1FA2-78ED-2E2B61FEF93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80233D1-CF59-8E16-C4B1-32F0662CDC3B}"/>
              </a:ext>
            </a:extLst>
          </p:cNvPr>
          <p:cNvSpPr>
            <a:spLocks noGrp="1"/>
          </p:cNvSpPr>
          <p:nvPr>
            <p:ph type="body" idx="1"/>
          </p:nvPr>
        </p:nvSpPr>
        <p:spPr/>
        <p:txBody>
          <a:bodyPr/>
          <a:lstStyle/>
          <a:p>
            <a:r>
              <a:rPr lang="nl-NL"/>
              <a:t>In this step, we present the challenge of building an application for event attendees. Interview users to capture their needs using sample questions provided. An example prompt is also included to guide the process.
Original Content:
# Slide 4: Step 2 - Presenting the Challenge
# - Explain the challenge: “Build an application for event attendees.”
# - Instruct them to interview a user to capture needs.
# - Provide sample interview questions such as:
#    1. What is your role at this event?
#    2. What types of professional events do you attend?
#    3. What challenges do you face at events?
#    4. What features would make an event app indispensable for you?
# - Include an example prompt: "Build me an app for attendees of an event. I’ll help you create an event attendee app with features like schedule viewing, session details, and personal agenda management."
</a:t>
            </a:r>
          </a:p>
        </p:txBody>
      </p:sp>
      <p:sp>
        <p:nvSpPr>
          <p:cNvPr id="4" name="Tijdelijke aanduiding voor dianummer 3">
            <a:extLst>
              <a:ext uri="{FF2B5EF4-FFF2-40B4-BE49-F238E27FC236}">
                <a16:creationId xmlns:a16="http://schemas.microsoft.com/office/drawing/2014/main" id="{749AF66D-CD71-D584-DE61-8F267DA2F1B7}"/>
              </a:ext>
            </a:extLst>
          </p:cNvPr>
          <p:cNvSpPr>
            <a:spLocks noGrp="1"/>
          </p:cNvSpPr>
          <p:nvPr>
            <p:ph type="sldNum" sz="quarter" idx="5"/>
          </p:nvPr>
        </p:nvSpPr>
        <p:spPr/>
        <p:txBody>
          <a:bodyPr/>
          <a:lstStyle/>
          <a:p>
            <a:fld id="{80CA34F2-72B1-4085-A4B1-15143E9B27D7}" type="slidenum">
              <a:t>17</a:t>
            </a:fld>
            <a:endParaRPr lang="nl-NL"/>
          </a:p>
        </p:txBody>
      </p:sp>
    </p:spTree>
    <p:extLst>
      <p:ext uri="{BB962C8B-B14F-4D97-AF65-F5344CB8AC3E}">
        <p14:creationId xmlns:p14="http://schemas.microsoft.com/office/powerpoint/2010/main" val="28570018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In Step 3, attendees should conduct the interview, capture responses on post-it notes, ask about the user’s role and professional events, and use visuals to represent interviews and note-taking.
Original Content:
# Slide 5: Step 3 - Conducting the Interview
# - Instruct attendees to run the interview with a user and capture responses on post-it notes.
# - Remind them to ask about the user’s role and the professional events they attend.
# - Include visuals or icons representing interviews and note-taking.
</a:t>
            </a:r>
          </a:p>
        </p:txBody>
      </p:sp>
      <p:sp>
        <p:nvSpPr>
          <p:cNvPr id="4" name="Tijdelijke aanduiding voor dianummer 3"/>
          <p:cNvSpPr>
            <a:spLocks noGrp="1"/>
          </p:cNvSpPr>
          <p:nvPr>
            <p:ph type="sldNum" sz="quarter" idx="5"/>
          </p:nvPr>
        </p:nvSpPr>
        <p:spPr/>
        <p:txBody>
          <a:bodyPr/>
          <a:lstStyle/>
          <a:p>
            <a:fld id="{80CA34F2-72B1-4085-A4B1-15143E9B27D7}" type="slidenum">
              <a:t>18</a:t>
            </a:fld>
            <a:endParaRPr lang="nl-NL"/>
          </a:p>
        </p:txBody>
      </p:sp>
    </p:spTree>
    <p:extLst>
      <p:ext uri="{BB962C8B-B14F-4D97-AF65-F5344CB8AC3E}">
        <p14:creationId xmlns:p14="http://schemas.microsoft.com/office/powerpoint/2010/main" val="34997878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Here are some sample interview questions for event attendees. Ask about their role at the event, the types of professional events they attend, challenges they face, and features that would make an event app indispensable.
Original Content:
# - Provide sample interview questions such as:
#    1. What is your role at this event?
#    2. What types of professional events do you attend?
#    3. What challenges do you face at events?
#    4. What features would make an event app indispensable for you?
</a:t>
            </a:r>
          </a:p>
        </p:txBody>
      </p:sp>
      <p:sp>
        <p:nvSpPr>
          <p:cNvPr id="4" name="Tijdelijke aanduiding voor dianummer 3"/>
          <p:cNvSpPr>
            <a:spLocks noGrp="1"/>
          </p:cNvSpPr>
          <p:nvPr>
            <p:ph type="sldNum" sz="quarter" idx="5"/>
          </p:nvPr>
        </p:nvSpPr>
        <p:spPr/>
        <p:txBody>
          <a:bodyPr/>
          <a:lstStyle/>
          <a:p>
            <a:fld id="{80CA34F2-72B1-4085-A4B1-15143E9B27D7}" type="slidenum">
              <a:t>19</a:t>
            </a:fld>
            <a:endParaRPr lang="nl-NL"/>
          </a:p>
        </p:txBody>
      </p:sp>
    </p:spTree>
    <p:extLst>
      <p:ext uri="{BB962C8B-B14F-4D97-AF65-F5344CB8AC3E}">
        <p14:creationId xmlns:p14="http://schemas.microsoft.com/office/powerpoint/2010/main" val="39867695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In Step 4, groups should photograph or transcribe their post-its. Use ChatGPT to convert this data into a concise summary and clear prototype prompt. For example, create an app for event attendees with schedule viewing and personal agenda management.
Original Content:
# Slide 6: Step 4 - Translating Insights
# - Explain that groups should photograph or transcribe their post-its.
# - Instruct them to use ChatGPT to convert their captured data into a concise summary and clear prototype prompt.
# - Example output: “Build me an app for event attendees that offers schedule viewing, session details, and personal agenda management.”
</a:t>
            </a:r>
          </a:p>
        </p:txBody>
      </p:sp>
      <p:sp>
        <p:nvSpPr>
          <p:cNvPr id="4" name="Tijdelijke aanduiding voor dianummer 3"/>
          <p:cNvSpPr>
            <a:spLocks noGrp="1"/>
          </p:cNvSpPr>
          <p:nvPr>
            <p:ph type="sldNum" sz="quarter" idx="5"/>
          </p:nvPr>
        </p:nvSpPr>
        <p:spPr/>
        <p:txBody>
          <a:bodyPr/>
          <a:lstStyle/>
          <a:p>
            <a:fld id="{80CA34F2-72B1-4085-A4B1-15143E9B27D7}" type="slidenum">
              <a:t>20</a:t>
            </a:fld>
            <a:endParaRPr lang="nl-NL"/>
          </a:p>
        </p:txBody>
      </p:sp>
    </p:spTree>
    <p:extLst>
      <p:ext uri="{BB962C8B-B14F-4D97-AF65-F5344CB8AC3E}">
        <p14:creationId xmlns:p14="http://schemas.microsoft.com/office/powerpoint/2010/main" val="3319915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In this breakout session, we aim to learn rapid app prototyping by interviewing users. The steps include introduction, challenge briefing, user interview, insight translation, prototype building, and testing.
Original Content:
# - Introduce the breakout session and its goal: to learn how to rapidly prototype an app by interviewing users.
# - Briefly explain the steps: introduction, challenge briefing, user interview, insight translation, prototype building, and testing.
</a:t>
            </a:r>
          </a:p>
        </p:txBody>
      </p:sp>
      <p:sp>
        <p:nvSpPr>
          <p:cNvPr id="4" name="Tijdelijke aanduiding voor dianummer 3"/>
          <p:cNvSpPr>
            <a:spLocks noGrp="1"/>
          </p:cNvSpPr>
          <p:nvPr>
            <p:ph type="sldNum" sz="quarter" idx="5"/>
          </p:nvPr>
        </p:nvSpPr>
        <p:spPr/>
        <p:txBody>
          <a:bodyPr/>
          <a:lstStyle/>
          <a:p>
            <a:fld id="{80CA34F2-72B1-4085-A4B1-15143E9B27D7}" type="slidenum">
              <a:t>2</a:t>
            </a:fld>
            <a:endParaRPr lang="nl-NL"/>
          </a:p>
        </p:txBody>
      </p:sp>
    </p:spTree>
    <p:extLst>
      <p:ext uri="{BB962C8B-B14F-4D97-AF65-F5344CB8AC3E}">
        <p14:creationId xmlns:p14="http://schemas.microsoft.com/office/powerpoint/2010/main" val="17840186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Instruct users to use ChatGPT to convert their data into concise summaries and clear prototype prompts. For example, creating an app for event attendees with features like schedule viewing and personal agenda management.
Original Content:
# - Instruct them to use ChatGPT to convert their captured data into a concise summary and clear prototype prompt.
# - Example output: “Build me an app for event attendees that offers schedule viewing, session details, and personal agenda management.”
</a:t>
            </a:r>
          </a:p>
        </p:txBody>
      </p:sp>
      <p:sp>
        <p:nvSpPr>
          <p:cNvPr id="4" name="Tijdelijke aanduiding voor dianummer 3"/>
          <p:cNvSpPr>
            <a:spLocks noGrp="1"/>
          </p:cNvSpPr>
          <p:nvPr>
            <p:ph type="sldNum" sz="quarter" idx="5"/>
          </p:nvPr>
        </p:nvSpPr>
        <p:spPr/>
        <p:txBody>
          <a:bodyPr/>
          <a:lstStyle/>
          <a:p>
            <a:fld id="{80CA34F2-72B1-4085-A4B1-15143E9B27D7}" type="slidenum">
              <a:t>21</a:t>
            </a:fld>
            <a:endParaRPr lang="nl-NL"/>
          </a:p>
        </p:txBody>
      </p:sp>
    </p:spTree>
    <p:extLst>
      <p:ext uri="{BB962C8B-B14F-4D97-AF65-F5344CB8AC3E}">
        <p14:creationId xmlns:p14="http://schemas.microsoft.com/office/powerpoint/2010/main" val="8471579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will start by creating an account on Bolt.new, a popular platform for AI prototyping. This process is simple and user-friendly, setting the stage for the next steps.</a:t>
            </a:r>
          </a:p>
        </p:txBody>
      </p:sp>
      <p:sp>
        <p:nvSpPr>
          <p:cNvPr id="4" name="Slide Number Placeholder 3"/>
          <p:cNvSpPr>
            <a:spLocks noGrp="1"/>
          </p:cNvSpPr>
          <p:nvPr>
            <p:ph type="sldNum" sz="quarter" idx="5"/>
          </p:nvPr>
        </p:nvSpPr>
        <p:spPr/>
        <p:txBody>
          <a:bodyPr/>
          <a:lstStyle/>
          <a:p>
            <a:fld id="{3FB8CB67-5DF6-9941-A6C2-6560FCCFAC6D}" type="slidenum">
              <a:rPr lang="en-US" smtClean="0"/>
              <a:t>22</a:t>
            </a:fld>
            <a:endParaRPr lang="en-US"/>
          </a:p>
        </p:txBody>
      </p:sp>
    </p:spTree>
    <p:extLst>
      <p:ext uri="{BB962C8B-B14F-4D97-AF65-F5344CB8AC3E}">
        <p14:creationId xmlns:p14="http://schemas.microsoft.com/office/powerpoint/2010/main" val="27844413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Groups should input their summaries into Bolt. Bolt will generate a prototype based on these summaries. Encourage observation of how AI translates insights into a working app prototype.
Original Content:
# - Instruct groups to input the summary into Bolt using the prompt.
# - Explain that Bolt will generate the prototype based on the summary.
# - Encourage them to observe how AI translates their insights into a working app prototype.
</a:t>
            </a:r>
          </a:p>
        </p:txBody>
      </p:sp>
      <p:sp>
        <p:nvSpPr>
          <p:cNvPr id="4" name="Tijdelijke aanduiding voor dianummer 3"/>
          <p:cNvSpPr>
            <a:spLocks noGrp="1"/>
          </p:cNvSpPr>
          <p:nvPr>
            <p:ph type="sldNum" sz="quarter" idx="5"/>
          </p:nvPr>
        </p:nvSpPr>
        <p:spPr/>
        <p:txBody>
          <a:bodyPr/>
          <a:lstStyle/>
          <a:p>
            <a:fld id="{80CA34F2-72B1-4085-A4B1-15143E9B27D7}" type="slidenum">
              <a:t>23</a:t>
            </a:fld>
            <a:endParaRPr lang="nl-NL"/>
          </a:p>
        </p:txBody>
      </p:sp>
    </p:spTree>
    <p:extLst>
      <p:ext uri="{BB962C8B-B14F-4D97-AF65-F5344CB8AC3E}">
        <p14:creationId xmlns:p14="http://schemas.microsoft.com/office/powerpoint/2010/main" val="42315705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Here are five validation questions for the event app: Does the app address your main needs? Which features are most useful or lacking? How intuitive is the navigation? What improvements would enhance your experience? Would you use this app at a real event and why?
Original Content:
# - Provide a set of 5 non-leading validation questions:
#    1. Does the app address your main needs at the event?
#    2. Which features do you find most useful or lacking?
#    3. How intuitive is the navigation?
#    4. What improvements would enhance your experience?
#    5. Would you use this app at a real event? Why or why not?
</a:t>
            </a:r>
          </a:p>
        </p:txBody>
      </p:sp>
      <p:sp>
        <p:nvSpPr>
          <p:cNvPr id="4" name="Tijdelijke aanduiding voor dianummer 3"/>
          <p:cNvSpPr>
            <a:spLocks noGrp="1"/>
          </p:cNvSpPr>
          <p:nvPr>
            <p:ph type="sldNum" sz="quarter" idx="5"/>
          </p:nvPr>
        </p:nvSpPr>
        <p:spPr/>
        <p:txBody>
          <a:bodyPr/>
          <a:lstStyle/>
          <a:p>
            <a:fld id="{80CA34F2-72B1-4085-A4B1-15143E9B27D7}" type="slidenum">
              <a:t>24</a:t>
            </a:fld>
            <a:endParaRPr lang="nl-NL"/>
          </a:p>
        </p:txBody>
      </p:sp>
    </p:spTree>
    <p:extLst>
      <p:ext uri="{BB962C8B-B14F-4D97-AF65-F5344CB8AC3E}">
        <p14:creationId xmlns:p14="http://schemas.microsoft.com/office/powerpoint/2010/main" val="5538768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In this session, we highlighted the importance of user interviews, translating insights into clear prompts, and rapid prototyping. We encourage continuous iteration and learning. Please reach out with any follow-up questions.
Original Content:
# - Summarize the session: importance of user interviews, translating insights to a clear prompt, and rapid prototyping.
# - Encourage iteration and continuous learning.
# - Include your contact details for follow-up questions.
</a:t>
            </a:r>
          </a:p>
        </p:txBody>
      </p:sp>
      <p:sp>
        <p:nvSpPr>
          <p:cNvPr id="4" name="Tijdelijke aanduiding voor dianummer 3"/>
          <p:cNvSpPr>
            <a:spLocks noGrp="1"/>
          </p:cNvSpPr>
          <p:nvPr>
            <p:ph type="sldNum" sz="quarter" idx="5"/>
          </p:nvPr>
        </p:nvSpPr>
        <p:spPr/>
        <p:txBody>
          <a:bodyPr/>
          <a:lstStyle/>
          <a:p>
            <a:fld id="{80CA34F2-72B1-4085-A4B1-15143E9B27D7}" type="slidenum">
              <a:t>25</a:t>
            </a:fld>
            <a:endParaRPr lang="nl-NL"/>
          </a:p>
        </p:txBody>
      </p:sp>
    </p:spTree>
    <p:extLst>
      <p:ext uri="{BB962C8B-B14F-4D97-AF65-F5344CB8AC3E}">
        <p14:creationId xmlns:p14="http://schemas.microsoft.com/office/powerpoint/2010/main" val="1005067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In this step, we present the challenge of building an application for event attendees. Interview users to capture their needs using sample questions provided. An example prompt is also included to guide the process.
Original Content:
# Slide 4: Step 2 - Presenting the Challenge
# - Explain the challenge: “Build an application for event attendees.”
# - Instruct them to interview a user to capture needs.
# - Provide sample interview questions such as:
#    1. What is your role at this event?
#    2. What types of professional events do you attend?
#    3. What challenges do you face at events?
#    4. What features would make an event app indispensable for you?
# - Include an example prompt: "Build me an app for attendees of an event. I’ll help you create an event attendee app with features like schedule viewing, session details, and personal agenda management."
</a:t>
            </a:r>
          </a:p>
        </p:txBody>
      </p:sp>
      <p:sp>
        <p:nvSpPr>
          <p:cNvPr id="4" name="Tijdelijke aanduiding voor dianummer 3"/>
          <p:cNvSpPr>
            <a:spLocks noGrp="1"/>
          </p:cNvSpPr>
          <p:nvPr>
            <p:ph type="sldNum" sz="quarter" idx="5"/>
          </p:nvPr>
        </p:nvSpPr>
        <p:spPr/>
        <p:txBody>
          <a:bodyPr/>
          <a:lstStyle/>
          <a:p>
            <a:fld id="{80CA34F2-72B1-4085-A4B1-15143E9B27D7}" type="slidenum">
              <a:t>3</a:t>
            </a:fld>
            <a:endParaRPr lang="nl-NL"/>
          </a:p>
        </p:txBody>
      </p:sp>
    </p:spTree>
    <p:extLst>
      <p:ext uri="{BB962C8B-B14F-4D97-AF65-F5344CB8AC3E}">
        <p14:creationId xmlns:p14="http://schemas.microsoft.com/office/powerpoint/2010/main" val="26923157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In this session, attendees will be introduced to the session's objective, which is to build a prototype for an event attendee app.
Original Content:
# - Outline that attendees will be introduced to the session’s objective.
# - Explain that the goal is to build a prototype for an event attendee app.
</a:t>
            </a:r>
          </a:p>
        </p:txBody>
      </p:sp>
      <p:sp>
        <p:nvSpPr>
          <p:cNvPr id="4" name="Tijdelijke aanduiding voor dianummer 3"/>
          <p:cNvSpPr>
            <a:spLocks noGrp="1"/>
          </p:cNvSpPr>
          <p:nvPr>
            <p:ph type="sldNum" sz="quarter" idx="5"/>
          </p:nvPr>
        </p:nvSpPr>
        <p:spPr/>
        <p:txBody>
          <a:bodyPr/>
          <a:lstStyle/>
          <a:p>
            <a:fld id="{80CA34F2-72B1-4085-A4B1-15143E9B27D7}" type="slidenum">
              <a:t>4</a:t>
            </a:fld>
            <a:endParaRPr lang="nl-NL"/>
          </a:p>
        </p:txBody>
      </p:sp>
    </p:spTree>
    <p:extLst>
      <p:ext uri="{BB962C8B-B14F-4D97-AF65-F5344CB8AC3E}">
        <p14:creationId xmlns:p14="http://schemas.microsoft.com/office/powerpoint/2010/main" val="35127015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539AB2-AD27-6843-B99B-9A65F1A38D6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780FA4A-3018-E758-78D5-F70E2AD0475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6BAC0ED-69C8-CC2A-8F6F-03A4B988B310}"/>
              </a:ext>
            </a:extLst>
          </p:cNvPr>
          <p:cNvSpPr>
            <a:spLocks noGrp="1"/>
          </p:cNvSpPr>
          <p:nvPr>
            <p:ph type="body" idx="1"/>
          </p:nvPr>
        </p:nvSpPr>
        <p:spPr/>
        <p:txBody>
          <a:bodyPr/>
          <a:lstStyle/>
          <a:p>
            <a:r>
              <a:rPr lang="nl-NL"/>
              <a:t>In this session, attendees will be introduced to the session's objective, which is to build a prototype for an event attendee app.
Original Content:
# - Outline that attendees will be introduced to the session’s objective.
# - Explain that the goal is to build a prototype for an event attendee app.
</a:t>
            </a:r>
          </a:p>
        </p:txBody>
      </p:sp>
      <p:sp>
        <p:nvSpPr>
          <p:cNvPr id="4" name="Tijdelijke aanduiding voor dianummer 3">
            <a:extLst>
              <a:ext uri="{FF2B5EF4-FFF2-40B4-BE49-F238E27FC236}">
                <a16:creationId xmlns:a16="http://schemas.microsoft.com/office/drawing/2014/main" id="{0E5163DC-8B57-B956-B4A2-472A894D898F}"/>
              </a:ext>
            </a:extLst>
          </p:cNvPr>
          <p:cNvSpPr>
            <a:spLocks noGrp="1"/>
          </p:cNvSpPr>
          <p:nvPr>
            <p:ph type="sldNum" sz="quarter" idx="5"/>
          </p:nvPr>
        </p:nvSpPr>
        <p:spPr/>
        <p:txBody>
          <a:bodyPr/>
          <a:lstStyle/>
          <a:p>
            <a:fld id="{80CA34F2-72B1-4085-A4B1-15143E9B27D7}" type="slidenum">
              <a:t>5</a:t>
            </a:fld>
            <a:endParaRPr lang="nl-NL"/>
          </a:p>
        </p:txBody>
      </p:sp>
    </p:spTree>
    <p:extLst>
      <p:ext uri="{BB962C8B-B14F-4D97-AF65-F5344CB8AC3E}">
        <p14:creationId xmlns:p14="http://schemas.microsoft.com/office/powerpoint/2010/main" val="28151046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 prototyping represents a new frontier in software development. It leverages artificial intelligence to create and modify prototypes quickly, fostering an environment of rapid iteration and innovation.</a:t>
            </a:r>
          </a:p>
        </p:txBody>
      </p:sp>
      <p:sp>
        <p:nvSpPr>
          <p:cNvPr id="4" name="Slide Number Placeholder 3"/>
          <p:cNvSpPr>
            <a:spLocks noGrp="1"/>
          </p:cNvSpPr>
          <p:nvPr>
            <p:ph type="sldNum" sz="quarter" idx="5"/>
          </p:nvPr>
        </p:nvSpPr>
        <p:spPr/>
        <p:txBody>
          <a:bodyPr/>
          <a:lstStyle/>
          <a:p>
            <a:fld id="{3FB8CB67-5DF6-9941-A6C2-6560FCCFAC6D}" type="slidenum">
              <a:rPr lang="en-US" smtClean="0"/>
              <a:t>6</a:t>
            </a:fld>
            <a:endParaRPr lang="en-US"/>
          </a:p>
        </p:txBody>
      </p:sp>
    </p:spTree>
    <p:extLst>
      <p:ext uri="{BB962C8B-B14F-4D97-AF65-F5344CB8AC3E}">
        <p14:creationId xmlns:p14="http://schemas.microsoft.com/office/powerpoint/2010/main" val="23335228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various types of AI development tools available today, including no-code platforms, automated coding assistants, and machine learning frameworks. Each tool serves a unique purpose in facilitating the prototyping process.</a:t>
            </a:r>
          </a:p>
        </p:txBody>
      </p:sp>
      <p:sp>
        <p:nvSpPr>
          <p:cNvPr id="4" name="Slide Number Placeholder 3"/>
          <p:cNvSpPr>
            <a:spLocks noGrp="1"/>
          </p:cNvSpPr>
          <p:nvPr>
            <p:ph type="sldNum" sz="quarter" idx="5"/>
          </p:nvPr>
        </p:nvSpPr>
        <p:spPr/>
        <p:txBody>
          <a:bodyPr/>
          <a:lstStyle/>
          <a:p>
            <a:fld id="{3FB8CB67-5DF6-9941-A6C2-6560FCCFAC6D}" type="slidenum">
              <a:rPr lang="en-US" smtClean="0"/>
              <a:t>7</a:t>
            </a:fld>
            <a:endParaRPr lang="en-US"/>
          </a:p>
        </p:txBody>
      </p:sp>
    </p:spTree>
    <p:extLst>
      <p:ext uri="{BB962C8B-B14F-4D97-AF65-F5344CB8AC3E}">
        <p14:creationId xmlns:p14="http://schemas.microsoft.com/office/powerpoint/2010/main" val="2800793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adoption of AI in prototyping offers multiple benefits, including significantly increased speed and efficiency in the development process, and a marked reduction in the need for manual coding, allowing developers to focus on more strategic tasks.</a:t>
            </a:r>
          </a:p>
        </p:txBody>
      </p:sp>
      <p:sp>
        <p:nvSpPr>
          <p:cNvPr id="4" name="Slide Number Placeholder 3"/>
          <p:cNvSpPr>
            <a:spLocks noGrp="1"/>
          </p:cNvSpPr>
          <p:nvPr>
            <p:ph type="sldNum" sz="quarter" idx="5"/>
          </p:nvPr>
        </p:nvSpPr>
        <p:spPr/>
        <p:txBody>
          <a:bodyPr/>
          <a:lstStyle/>
          <a:p>
            <a:fld id="{3FB8CB67-5DF6-9941-A6C2-6560FCCFAC6D}" type="slidenum">
              <a:rPr lang="en-US" smtClean="0"/>
              <a:t>9</a:t>
            </a:fld>
            <a:endParaRPr lang="en-US"/>
          </a:p>
        </p:txBody>
      </p:sp>
    </p:spTree>
    <p:extLst>
      <p:ext uri="{BB962C8B-B14F-4D97-AF65-F5344CB8AC3E}">
        <p14:creationId xmlns:p14="http://schemas.microsoft.com/office/powerpoint/2010/main" val="33153827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Static wireframes and mockups can limit the user's ability to engage with the design. This often leads to feedback that lacks depth, as users may not fully grasp the design's intent. Additionally, misinterpretations can result in unnecessary rework, complicating the development process and consuming valuable time and resources.</a:t>
            </a:r>
          </a:p>
        </p:txBody>
      </p:sp>
      <p:sp>
        <p:nvSpPr>
          <p:cNvPr id="4" name="Tijdelijke aanduiding voor dianummer 3"/>
          <p:cNvSpPr>
            <a:spLocks noGrp="1"/>
          </p:cNvSpPr>
          <p:nvPr>
            <p:ph type="sldNum" sz="quarter" idx="5"/>
          </p:nvPr>
        </p:nvSpPr>
        <p:spPr/>
        <p:txBody>
          <a:bodyPr/>
          <a:lstStyle/>
          <a:p>
            <a:fld id="{099840DC-80D9-4C48-BF98-F73DC0C5F7CA}" type="slidenum">
              <a:t>10</a:t>
            </a:fld>
            <a:endParaRPr lang="nl-NL"/>
          </a:p>
        </p:txBody>
      </p:sp>
    </p:spTree>
    <p:extLst>
      <p:ext uri="{BB962C8B-B14F-4D97-AF65-F5344CB8AC3E}">
        <p14:creationId xmlns:p14="http://schemas.microsoft.com/office/powerpoint/2010/main" val="21443193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Aangepaste indeling">
    <p:spTree>
      <p:nvGrpSpPr>
        <p:cNvPr id="1" name=""/>
        <p:cNvGrpSpPr/>
        <p:nvPr/>
      </p:nvGrpSpPr>
      <p:grpSpPr>
        <a:xfrm>
          <a:off x="0" y="0"/>
          <a:ext cx="0" cy="0"/>
          <a:chOff x="0" y="0"/>
          <a:chExt cx="0" cy="0"/>
        </a:xfrm>
      </p:grpSpPr>
      <p:sp>
        <p:nvSpPr>
          <p:cNvPr id="3" name="Tijdelijke aanduiding voor afbeelding 2">
            <a:extLst>
              <a:ext uri="{FF2B5EF4-FFF2-40B4-BE49-F238E27FC236}">
                <a16:creationId xmlns:a16="http://schemas.microsoft.com/office/drawing/2014/main" id="{C43B4A5D-AED5-464E-88DB-64E919B737A5}"/>
              </a:ext>
            </a:extLst>
          </p:cNvPr>
          <p:cNvSpPr>
            <a:spLocks noGrp="1"/>
          </p:cNvSpPr>
          <p:nvPr>
            <p:ph type="pic" sz="quarter" idx="10" hasCustomPrompt="1"/>
          </p:nvPr>
        </p:nvSpPr>
        <p:spPr>
          <a:xfrm>
            <a:off x="0" y="0"/>
            <a:ext cx="12192000" cy="6858000"/>
          </a:xfrm>
        </p:spPr>
        <p:txBody>
          <a:bodyPr anchor="ctr"/>
          <a:lstStyle>
            <a:lvl1pPr marL="0" indent="0" algn="ctr">
              <a:buNone/>
              <a:defRPr/>
            </a:lvl1pPr>
          </a:lstStyle>
          <a:p>
            <a:r>
              <a:rPr lang="nl-NL" dirty="0"/>
              <a:t>[voeg afbeelding in]</a:t>
            </a:r>
          </a:p>
        </p:txBody>
      </p:sp>
    </p:spTree>
    <p:extLst>
      <p:ext uri="{BB962C8B-B14F-4D97-AF65-F5344CB8AC3E}">
        <p14:creationId xmlns:p14="http://schemas.microsoft.com/office/powerpoint/2010/main" val="13179482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inhoud 2"/>
          <p:cNvSpPr>
            <a:spLocks noGrp="1"/>
          </p:cNvSpPr>
          <p:nvPr>
            <p:ph sz="half" idx="1"/>
          </p:nvPr>
        </p:nvSpPr>
        <p:spPr>
          <a:xfrm>
            <a:off x="838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inhoud 3"/>
          <p:cNvSpPr>
            <a:spLocks noGrp="1"/>
          </p:cNvSpPr>
          <p:nvPr>
            <p:ph sz="half" idx="2"/>
          </p:nvPr>
        </p:nvSpPr>
        <p:spPr>
          <a:xfrm>
            <a:off x="6172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5" name="Tijdelijke aanduiding voor datum 4"/>
          <p:cNvSpPr>
            <a:spLocks noGrp="1"/>
          </p:cNvSpPr>
          <p:nvPr>
            <p:ph type="dt" sz="half" idx="10"/>
          </p:nvPr>
        </p:nvSpPr>
        <p:spPr/>
        <p:txBody>
          <a:bodyPr/>
          <a:lstStyle/>
          <a:p>
            <a:fld id="{CA953BDC-9EAE-49FE-9892-958C9F845175}" type="datetimeFigureOut">
              <a:rPr lang="de-DE" smtClean="0"/>
              <a:t>28.04.2025</a:t>
            </a:fld>
            <a:endParaRPr lang="de-DE"/>
          </a:p>
        </p:txBody>
      </p:sp>
      <p:sp>
        <p:nvSpPr>
          <p:cNvPr id="6" name="Tijdelijke aanduiding voor voettekst 5"/>
          <p:cNvSpPr>
            <a:spLocks noGrp="1"/>
          </p:cNvSpPr>
          <p:nvPr>
            <p:ph type="ftr" sz="quarter" idx="11"/>
          </p:nvPr>
        </p:nvSpPr>
        <p:spPr/>
        <p:txBody>
          <a:bodyPr/>
          <a:lstStyle/>
          <a:p>
            <a:endParaRPr lang="de-DE"/>
          </a:p>
        </p:txBody>
      </p:sp>
      <p:sp>
        <p:nvSpPr>
          <p:cNvPr id="7" name="Tijdelijke aanduiding voor dianummer 6"/>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12702087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Aangepaste indeling">
    <p:spTree>
      <p:nvGrpSpPr>
        <p:cNvPr id="1" name=""/>
        <p:cNvGrpSpPr/>
        <p:nvPr/>
      </p:nvGrpSpPr>
      <p:grpSpPr>
        <a:xfrm>
          <a:off x="0" y="0"/>
          <a:ext cx="0" cy="0"/>
          <a:chOff x="0" y="0"/>
          <a:chExt cx="0" cy="0"/>
        </a:xfrm>
      </p:grpSpPr>
      <p:sp>
        <p:nvSpPr>
          <p:cNvPr id="3" name="Tijdelijke aanduiding voor afbeelding 2">
            <a:extLst>
              <a:ext uri="{FF2B5EF4-FFF2-40B4-BE49-F238E27FC236}">
                <a16:creationId xmlns:a16="http://schemas.microsoft.com/office/drawing/2014/main" id="{C43B4A5D-AED5-464E-88DB-64E919B737A5}"/>
              </a:ext>
            </a:extLst>
          </p:cNvPr>
          <p:cNvSpPr>
            <a:spLocks noGrp="1"/>
          </p:cNvSpPr>
          <p:nvPr>
            <p:ph type="pic" sz="quarter" idx="10" hasCustomPrompt="1"/>
          </p:nvPr>
        </p:nvSpPr>
        <p:spPr>
          <a:xfrm>
            <a:off x="6096000" y="0"/>
            <a:ext cx="6096000" cy="6858000"/>
          </a:xfrm>
        </p:spPr>
        <p:txBody>
          <a:bodyPr anchor="ctr"/>
          <a:lstStyle>
            <a:lvl1pPr marL="0" indent="0" algn="ctr">
              <a:buNone/>
              <a:defRPr/>
            </a:lvl1pPr>
          </a:lstStyle>
          <a:p>
            <a:r>
              <a:rPr lang="nl-NL" dirty="0"/>
              <a:t>[voeg afbeelding in]</a:t>
            </a:r>
          </a:p>
        </p:txBody>
      </p:sp>
    </p:spTree>
    <p:extLst>
      <p:ext uri="{BB962C8B-B14F-4D97-AF65-F5344CB8AC3E}">
        <p14:creationId xmlns:p14="http://schemas.microsoft.com/office/powerpoint/2010/main" val="4111660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Aangepaste indeling">
    <p:spTree>
      <p:nvGrpSpPr>
        <p:cNvPr id="1" name=""/>
        <p:cNvGrpSpPr/>
        <p:nvPr/>
      </p:nvGrpSpPr>
      <p:grpSpPr>
        <a:xfrm>
          <a:off x="0" y="0"/>
          <a:ext cx="0" cy="0"/>
          <a:chOff x="0" y="0"/>
          <a:chExt cx="0" cy="0"/>
        </a:xfrm>
      </p:grpSpPr>
      <p:sp>
        <p:nvSpPr>
          <p:cNvPr id="4" name="Arc 27">
            <a:extLst>
              <a:ext uri="{FF2B5EF4-FFF2-40B4-BE49-F238E27FC236}">
                <a16:creationId xmlns:a16="http://schemas.microsoft.com/office/drawing/2014/main" id="{E71645CF-43DF-564F-BBEF-75D58E84126A}"/>
              </a:ext>
            </a:extLst>
          </p:cNvPr>
          <p:cNvSpPr/>
          <p:nvPr userDrawn="1"/>
        </p:nvSpPr>
        <p:spPr>
          <a:xfrm rot="16200000">
            <a:off x="9249731" y="3915731"/>
            <a:ext cx="5884537" cy="5884537"/>
          </a:xfrm>
          <a:prstGeom prst="arc">
            <a:avLst/>
          </a:prstGeom>
          <a:ln w="76200">
            <a:solidFill>
              <a:schemeClr val="accent1">
                <a:lumMod val="20000"/>
                <a:lumOff val="80000"/>
              </a:schemeClr>
            </a:solidFill>
          </a:ln>
        </p:spPr>
        <p:style>
          <a:lnRef idx="2">
            <a:schemeClr val="dk1"/>
          </a:lnRef>
          <a:fillRef idx="0">
            <a:schemeClr val="dk1"/>
          </a:fillRef>
          <a:effectRef idx="1">
            <a:schemeClr val="dk1"/>
          </a:effectRef>
          <a:fontRef idx="minor">
            <a:schemeClr val="tx1"/>
          </a:fontRef>
        </p:style>
        <p:txBody>
          <a:bodyPr rtlCol="0" anchor="ctr"/>
          <a:lstStyle/>
          <a:p>
            <a:pPr algn="ctr"/>
            <a:endParaRPr lang="en-NL"/>
          </a:p>
        </p:txBody>
      </p:sp>
    </p:spTree>
    <p:extLst>
      <p:ext uri="{BB962C8B-B14F-4D97-AF65-F5344CB8AC3E}">
        <p14:creationId xmlns:p14="http://schemas.microsoft.com/office/powerpoint/2010/main" val="22700065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Aangepaste indelin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1683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10" name="Tijdelijke aanduiding voor afbeelding 8">
            <a:extLst>
              <a:ext uri="{FF2B5EF4-FFF2-40B4-BE49-F238E27FC236}">
                <a16:creationId xmlns:a16="http://schemas.microsoft.com/office/drawing/2014/main" id="{AD0F55E4-9325-41AB-B479-096CADAB9A1B}"/>
              </a:ext>
            </a:extLst>
          </p:cNvPr>
          <p:cNvSpPr>
            <a:spLocks noGrp="1"/>
          </p:cNvSpPr>
          <p:nvPr>
            <p:ph type="pic" sz="quarter" idx="10" hasCustomPrompt="1"/>
          </p:nvPr>
        </p:nvSpPr>
        <p:spPr>
          <a:xfrm>
            <a:off x="1632065" y="1697875"/>
            <a:ext cx="8927869" cy="3462250"/>
          </a:xfrm>
          <a:prstGeom prst="roundRect">
            <a:avLst>
              <a:gd name="adj" fmla="val 7197"/>
            </a:avLst>
          </a:prstGeom>
          <a:solidFill>
            <a:schemeClr val="bg1"/>
          </a:solidFill>
          <a:effectLst>
            <a:outerShdw blurRad="635000" dist="317500" dir="5400000" sx="90000" sy="90000" algn="ctr" rotWithShape="0">
              <a:schemeClr val="accent1">
                <a:lumMod val="40000"/>
                <a:lumOff val="60000"/>
              </a:schemeClr>
            </a:outerShdw>
          </a:effectLst>
        </p:spPr>
        <p:txBody>
          <a:bodyPr anchor="ctr"/>
          <a:lstStyle>
            <a:lvl1pPr marL="0" indent="0" algn="ctr">
              <a:buNone/>
              <a:defRPr/>
            </a:lvl1pPr>
          </a:lstStyle>
          <a:p>
            <a:r>
              <a:rPr lang="nl-NL" dirty="0"/>
              <a:t>[Voeg afbeelding in]</a:t>
            </a:r>
          </a:p>
          <a:p>
            <a:endParaRPr lang="nl-NL" dirty="0"/>
          </a:p>
          <a:p>
            <a:endParaRPr lang="nl-NL" dirty="0"/>
          </a:p>
        </p:txBody>
      </p:sp>
    </p:spTree>
    <p:extLst>
      <p:ext uri="{BB962C8B-B14F-4D97-AF65-F5344CB8AC3E}">
        <p14:creationId xmlns:p14="http://schemas.microsoft.com/office/powerpoint/2010/main" val="4102493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Aangepaste indelin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1CDD9F86-CA0D-43E6-B772-60A4A9AE7509}"/>
              </a:ext>
            </a:extLst>
          </p:cNvPr>
          <p:cNvSpPr>
            <a:spLocks noGrp="1"/>
          </p:cNvSpPr>
          <p:nvPr>
            <p:ph type="pic" sz="quarter" idx="10" hasCustomPrompt="1"/>
          </p:nvPr>
        </p:nvSpPr>
        <p:spPr>
          <a:xfrm>
            <a:off x="4977103" y="931025"/>
            <a:ext cx="6664035" cy="4838007"/>
          </a:xfrm>
          <a:prstGeom prst="roundRect">
            <a:avLst>
              <a:gd name="adj" fmla="val 8248"/>
            </a:avLst>
          </a:prstGeom>
          <a:solidFill>
            <a:schemeClr val="bg1"/>
          </a:solidFill>
          <a:effectLst>
            <a:outerShdw blurRad="635000" dist="317500" dir="5400000" sx="90000" sy="90000" algn="ctr" rotWithShape="0">
              <a:schemeClr val="accent1">
                <a:lumMod val="40000"/>
                <a:lumOff val="60000"/>
              </a:schemeClr>
            </a:outerShdw>
          </a:effectLst>
        </p:spPr>
        <p:txBody>
          <a:bodyPr anchor="ctr"/>
          <a:lstStyle>
            <a:lvl1pPr marL="0" indent="0" algn="ctr">
              <a:buNone/>
              <a:defRPr/>
            </a:lvl1pPr>
          </a:lstStyle>
          <a:p>
            <a:r>
              <a:rPr lang="nl-NL" dirty="0"/>
              <a:t>[Voeg afbeelding in]</a:t>
            </a:r>
          </a:p>
          <a:p>
            <a:endParaRPr lang="nl-NL" dirty="0"/>
          </a:p>
          <a:p>
            <a:endParaRPr lang="nl-NL" dirty="0"/>
          </a:p>
        </p:txBody>
      </p:sp>
    </p:spTree>
    <p:extLst>
      <p:ext uri="{BB962C8B-B14F-4D97-AF65-F5344CB8AC3E}">
        <p14:creationId xmlns:p14="http://schemas.microsoft.com/office/powerpoint/2010/main" val="28417254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Aangepaste indelin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CAD47C2B-8C0A-4CF4-89BD-02F193D66399}"/>
              </a:ext>
            </a:extLst>
          </p:cNvPr>
          <p:cNvSpPr>
            <a:spLocks noGrp="1"/>
          </p:cNvSpPr>
          <p:nvPr>
            <p:ph type="pic" sz="quarter" idx="10" hasCustomPrompt="1"/>
          </p:nvPr>
        </p:nvSpPr>
        <p:spPr>
          <a:xfrm>
            <a:off x="0" y="0"/>
            <a:ext cx="12192000" cy="5066047"/>
          </a:xfrm>
          <a:custGeom>
            <a:avLst/>
            <a:gdLst>
              <a:gd name="connsiteX0" fmla="*/ 0 w 12192000"/>
              <a:gd name="connsiteY0" fmla="*/ 0 h 5066047"/>
              <a:gd name="connsiteX1" fmla="*/ 12192000 w 12192000"/>
              <a:gd name="connsiteY1" fmla="*/ 0 h 5066047"/>
              <a:gd name="connsiteX2" fmla="*/ 12192000 w 12192000"/>
              <a:gd name="connsiteY2" fmla="*/ 5066047 h 5066047"/>
              <a:gd name="connsiteX3" fmla="*/ 11623138 w 12192000"/>
              <a:gd name="connsiteY3" fmla="*/ 4497185 h 5066047"/>
              <a:gd name="connsiteX4" fmla="*/ 568862 w 12192000"/>
              <a:gd name="connsiteY4" fmla="*/ 4497185 h 5066047"/>
              <a:gd name="connsiteX5" fmla="*/ 0 w 12192000"/>
              <a:gd name="connsiteY5" fmla="*/ 5066047 h 5066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066047">
                <a:moveTo>
                  <a:pt x="0" y="0"/>
                </a:moveTo>
                <a:lnTo>
                  <a:pt x="12192000" y="0"/>
                </a:lnTo>
                <a:lnTo>
                  <a:pt x="12192000" y="5066047"/>
                </a:lnTo>
                <a:cubicBezTo>
                  <a:pt x="12192000" y="4751873"/>
                  <a:pt x="11937312" y="4497185"/>
                  <a:pt x="11623138" y="4497185"/>
                </a:cubicBezTo>
                <a:lnTo>
                  <a:pt x="568862" y="4497185"/>
                </a:lnTo>
                <a:cubicBezTo>
                  <a:pt x="254688" y="4497185"/>
                  <a:pt x="0" y="4751873"/>
                  <a:pt x="0" y="5066047"/>
                </a:cubicBezTo>
                <a:close/>
              </a:path>
            </a:pathLst>
          </a:custGeom>
          <a:solidFill>
            <a:schemeClr val="bg1"/>
          </a:solidFill>
          <a:effectLst/>
        </p:spPr>
        <p:txBody>
          <a:bodyPr wrap="square" anchor="ctr">
            <a:noAutofit/>
          </a:bodyPr>
          <a:lstStyle>
            <a:lvl1pPr marL="0" indent="0" algn="ctr">
              <a:buNone/>
              <a:defRPr/>
            </a:lvl1pPr>
          </a:lstStyle>
          <a:p>
            <a:r>
              <a:rPr lang="nl-NL" dirty="0"/>
              <a:t>[Voeg afbeelding in]</a:t>
            </a:r>
          </a:p>
          <a:p>
            <a:endParaRPr lang="nl-NL" dirty="0"/>
          </a:p>
          <a:p>
            <a:endParaRPr lang="nl-NL" dirty="0"/>
          </a:p>
        </p:txBody>
      </p:sp>
    </p:spTree>
    <p:extLst>
      <p:ext uri="{BB962C8B-B14F-4D97-AF65-F5344CB8AC3E}">
        <p14:creationId xmlns:p14="http://schemas.microsoft.com/office/powerpoint/2010/main" val="137086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3456D-28B6-CD45-BB28-8C0C056BA01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NL"/>
          </a:p>
        </p:txBody>
      </p:sp>
      <p:sp>
        <p:nvSpPr>
          <p:cNvPr id="3" name="Subtitle 2">
            <a:extLst>
              <a:ext uri="{FF2B5EF4-FFF2-40B4-BE49-F238E27FC236}">
                <a16:creationId xmlns:a16="http://schemas.microsoft.com/office/drawing/2014/main" id="{7F970843-02E2-5045-9B40-343FE6639D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NL"/>
          </a:p>
        </p:txBody>
      </p:sp>
      <p:sp>
        <p:nvSpPr>
          <p:cNvPr id="4" name="Date Placeholder 3">
            <a:extLst>
              <a:ext uri="{FF2B5EF4-FFF2-40B4-BE49-F238E27FC236}">
                <a16:creationId xmlns:a16="http://schemas.microsoft.com/office/drawing/2014/main" id="{214263A2-0B5D-3E4B-BAAC-A2EA4E24ADE4}"/>
              </a:ext>
            </a:extLst>
          </p:cNvPr>
          <p:cNvSpPr>
            <a:spLocks noGrp="1"/>
          </p:cNvSpPr>
          <p:nvPr>
            <p:ph type="dt" sz="half" idx="10"/>
          </p:nvPr>
        </p:nvSpPr>
        <p:spPr>
          <a:xfrm>
            <a:off x="838200" y="6356350"/>
            <a:ext cx="2743200" cy="365125"/>
          </a:xfrm>
          <a:prstGeom prst="rect">
            <a:avLst/>
          </a:prstGeom>
        </p:spPr>
        <p:txBody>
          <a:bodyPr/>
          <a:lstStyle/>
          <a:p>
            <a:fld id="{1CCA69A2-2F54-5042-B06D-30B0365AD1B4}" type="datetimeFigureOut">
              <a:rPr lang="en-NL" smtClean="0"/>
              <a:t>04/28/2025</a:t>
            </a:fld>
            <a:endParaRPr lang="en-NL"/>
          </a:p>
        </p:txBody>
      </p:sp>
      <p:sp>
        <p:nvSpPr>
          <p:cNvPr id="5" name="Footer Placeholder 4">
            <a:extLst>
              <a:ext uri="{FF2B5EF4-FFF2-40B4-BE49-F238E27FC236}">
                <a16:creationId xmlns:a16="http://schemas.microsoft.com/office/drawing/2014/main" id="{C537AD93-A8CF-4045-827A-BAC178EF5A15}"/>
              </a:ext>
            </a:extLst>
          </p:cNvPr>
          <p:cNvSpPr>
            <a:spLocks noGrp="1"/>
          </p:cNvSpPr>
          <p:nvPr>
            <p:ph type="ftr" sz="quarter" idx="11"/>
          </p:nvPr>
        </p:nvSpPr>
        <p:spPr>
          <a:xfrm>
            <a:off x="4038600" y="6356350"/>
            <a:ext cx="4114800" cy="365125"/>
          </a:xfrm>
          <a:prstGeom prst="rect">
            <a:avLst/>
          </a:prstGeom>
        </p:spPr>
        <p:txBody>
          <a:bodyPr/>
          <a:lstStyle/>
          <a:p>
            <a:endParaRPr lang="en-NL"/>
          </a:p>
        </p:txBody>
      </p:sp>
      <p:sp>
        <p:nvSpPr>
          <p:cNvPr id="6" name="Slide Number Placeholder 5">
            <a:extLst>
              <a:ext uri="{FF2B5EF4-FFF2-40B4-BE49-F238E27FC236}">
                <a16:creationId xmlns:a16="http://schemas.microsoft.com/office/drawing/2014/main" id="{C9B18E6C-983D-1D48-B3C1-326EC608945B}"/>
              </a:ext>
            </a:extLst>
          </p:cNvPr>
          <p:cNvSpPr>
            <a:spLocks noGrp="1"/>
          </p:cNvSpPr>
          <p:nvPr>
            <p:ph type="sldNum" sz="quarter" idx="12"/>
          </p:nvPr>
        </p:nvSpPr>
        <p:spPr>
          <a:xfrm>
            <a:off x="8610600" y="6356350"/>
            <a:ext cx="2743200" cy="365125"/>
          </a:xfrm>
          <a:prstGeom prst="rect">
            <a:avLst/>
          </a:prstGeom>
        </p:spPr>
        <p:txBody>
          <a:bodyPr/>
          <a:lstStyle/>
          <a:p>
            <a:fld id="{5C33F77E-353D-5E4C-918F-770C6AD41798}" type="slidenum">
              <a:rPr lang="en-NL" smtClean="0"/>
              <a:t>‹nr.›</a:t>
            </a:fld>
            <a:endParaRPr lang="en-NL"/>
          </a:p>
        </p:txBody>
      </p:sp>
    </p:spTree>
    <p:extLst>
      <p:ext uri="{BB962C8B-B14F-4D97-AF65-F5344CB8AC3E}">
        <p14:creationId xmlns:p14="http://schemas.microsoft.com/office/powerpoint/2010/main" val="39328312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8BDCB-4B85-FC40-BFDC-4BB02DB9F9B6}"/>
              </a:ext>
            </a:extLst>
          </p:cNvPr>
          <p:cNvSpPr>
            <a:spLocks noGrp="1"/>
          </p:cNvSpPr>
          <p:nvPr>
            <p:ph type="title"/>
          </p:nvPr>
        </p:nvSpPr>
        <p:spPr/>
        <p:txBody>
          <a:bodyPr/>
          <a:lstStyle/>
          <a:p>
            <a:r>
              <a:rPr lang="en-GB"/>
              <a:t>Click to edit Master title style</a:t>
            </a:r>
            <a:endParaRPr lang="en-NL"/>
          </a:p>
        </p:txBody>
      </p:sp>
      <p:sp>
        <p:nvSpPr>
          <p:cNvPr id="3" name="Content Placeholder 2">
            <a:extLst>
              <a:ext uri="{FF2B5EF4-FFF2-40B4-BE49-F238E27FC236}">
                <a16:creationId xmlns:a16="http://schemas.microsoft.com/office/drawing/2014/main" id="{D8E90954-11CB-AC4B-9EF7-2AF05ADAE13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A5E38513-FDF6-234C-BE2A-8B60AD212A7B}"/>
              </a:ext>
            </a:extLst>
          </p:cNvPr>
          <p:cNvSpPr>
            <a:spLocks noGrp="1"/>
          </p:cNvSpPr>
          <p:nvPr>
            <p:ph type="dt" sz="half" idx="10"/>
          </p:nvPr>
        </p:nvSpPr>
        <p:spPr>
          <a:xfrm>
            <a:off x="838200" y="6356350"/>
            <a:ext cx="2743200" cy="365125"/>
          </a:xfrm>
          <a:prstGeom prst="rect">
            <a:avLst/>
          </a:prstGeom>
        </p:spPr>
        <p:txBody>
          <a:bodyPr/>
          <a:lstStyle/>
          <a:p>
            <a:fld id="{1CCA69A2-2F54-5042-B06D-30B0365AD1B4}" type="datetimeFigureOut">
              <a:rPr lang="en-NL" smtClean="0"/>
              <a:t>04/28/2025</a:t>
            </a:fld>
            <a:endParaRPr lang="en-NL"/>
          </a:p>
        </p:txBody>
      </p:sp>
      <p:sp>
        <p:nvSpPr>
          <p:cNvPr id="5" name="Footer Placeholder 4">
            <a:extLst>
              <a:ext uri="{FF2B5EF4-FFF2-40B4-BE49-F238E27FC236}">
                <a16:creationId xmlns:a16="http://schemas.microsoft.com/office/drawing/2014/main" id="{B7CAFB35-2A5D-6D42-BB00-CE544C2934F6}"/>
              </a:ext>
            </a:extLst>
          </p:cNvPr>
          <p:cNvSpPr>
            <a:spLocks noGrp="1"/>
          </p:cNvSpPr>
          <p:nvPr>
            <p:ph type="ftr" sz="quarter" idx="11"/>
          </p:nvPr>
        </p:nvSpPr>
        <p:spPr>
          <a:xfrm>
            <a:off x="4038600" y="6356350"/>
            <a:ext cx="4114800" cy="365125"/>
          </a:xfrm>
          <a:prstGeom prst="rect">
            <a:avLst/>
          </a:prstGeom>
        </p:spPr>
        <p:txBody>
          <a:bodyPr/>
          <a:lstStyle/>
          <a:p>
            <a:endParaRPr lang="en-NL"/>
          </a:p>
        </p:txBody>
      </p:sp>
      <p:sp>
        <p:nvSpPr>
          <p:cNvPr id="6" name="Slide Number Placeholder 5">
            <a:extLst>
              <a:ext uri="{FF2B5EF4-FFF2-40B4-BE49-F238E27FC236}">
                <a16:creationId xmlns:a16="http://schemas.microsoft.com/office/drawing/2014/main" id="{75AF17B7-8504-AA4E-AEC3-F1A13789217E}"/>
              </a:ext>
            </a:extLst>
          </p:cNvPr>
          <p:cNvSpPr>
            <a:spLocks noGrp="1"/>
          </p:cNvSpPr>
          <p:nvPr>
            <p:ph type="sldNum" sz="quarter" idx="12"/>
          </p:nvPr>
        </p:nvSpPr>
        <p:spPr>
          <a:xfrm>
            <a:off x="8610600" y="6356350"/>
            <a:ext cx="2743200" cy="365125"/>
          </a:xfrm>
          <a:prstGeom prst="rect">
            <a:avLst/>
          </a:prstGeom>
        </p:spPr>
        <p:txBody>
          <a:bodyPr/>
          <a:lstStyle/>
          <a:p>
            <a:fld id="{5C33F77E-353D-5E4C-918F-770C6AD41798}" type="slidenum">
              <a:rPr lang="en-NL" smtClean="0"/>
              <a:t>‹nr.›</a:t>
            </a:fld>
            <a:endParaRPr lang="en-NL"/>
          </a:p>
        </p:txBody>
      </p:sp>
    </p:spTree>
    <p:extLst>
      <p:ext uri="{BB962C8B-B14F-4D97-AF65-F5344CB8AC3E}">
        <p14:creationId xmlns:p14="http://schemas.microsoft.com/office/powerpoint/2010/main" val="16809139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t="-8000" b="-8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31062C-F8E0-504F-A463-44F15E5C5F93}"/>
              </a:ext>
            </a:extLst>
          </p:cNvPr>
          <p:cNvSpPr>
            <a:spLocks noGrp="1"/>
          </p:cNvSpPr>
          <p:nvPr>
            <p:ph type="title"/>
          </p:nvPr>
        </p:nvSpPr>
        <p:spPr>
          <a:xfrm>
            <a:off x="550862" y="333375"/>
            <a:ext cx="11090275" cy="1325563"/>
          </a:xfrm>
          <a:prstGeom prst="rect">
            <a:avLst/>
          </a:prstGeom>
        </p:spPr>
        <p:txBody>
          <a:bodyPr vert="horz" lIns="91440" tIns="45720" rIns="91440" bIns="45720" rtlCol="0" anchor="ctr">
            <a:normAutofit/>
          </a:bodyPr>
          <a:lstStyle/>
          <a:p>
            <a:r>
              <a:rPr lang="en-GB" dirty="0"/>
              <a:t>Click to edit Master title style</a:t>
            </a:r>
            <a:endParaRPr lang="en-NL" dirty="0"/>
          </a:p>
        </p:txBody>
      </p:sp>
      <p:sp>
        <p:nvSpPr>
          <p:cNvPr id="3" name="Text Placeholder 2">
            <a:extLst>
              <a:ext uri="{FF2B5EF4-FFF2-40B4-BE49-F238E27FC236}">
                <a16:creationId xmlns:a16="http://schemas.microsoft.com/office/drawing/2014/main" id="{E8CEF0B2-5D27-B440-AB1F-2E1AF9906702}"/>
              </a:ext>
            </a:extLst>
          </p:cNvPr>
          <p:cNvSpPr>
            <a:spLocks noGrp="1"/>
          </p:cNvSpPr>
          <p:nvPr>
            <p:ph type="body" idx="1"/>
          </p:nvPr>
        </p:nvSpPr>
        <p:spPr>
          <a:xfrm>
            <a:off x="550863" y="1831975"/>
            <a:ext cx="5545137"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Tree>
    <p:extLst>
      <p:ext uri="{BB962C8B-B14F-4D97-AF65-F5344CB8AC3E}">
        <p14:creationId xmlns:p14="http://schemas.microsoft.com/office/powerpoint/2010/main" val="3653375033"/>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1" r:id="rId5"/>
    <p:sldLayoutId id="2147483653" r:id="rId6"/>
    <p:sldLayoutId id="2147483652" r:id="rId7"/>
    <p:sldLayoutId id="2147483649" r:id="rId8"/>
    <p:sldLayoutId id="2147483650"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47" userDrawn="1">
          <p15:clr>
            <a:srgbClr val="F26B43"/>
          </p15:clr>
        </p15:guide>
        <p15:guide id="4" pos="7333" userDrawn="1">
          <p15:clr>
            <a:srgbClr val="F26B43"/>
          </p15:clr>
        </p15:guide>
        <p15:guide id="5" orient="horz" pos="210" userDrawn="1">
          <p15:clr>
            <a:srgbClr val="F26B43"/>
          </p15:clr>
        </p15:guide>
        <p15:guide id="6" orient="horz" pos="411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hyperlink" Target="https://waterpigs.co.uk/notes/4nHLKh/"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3" Type="http://schemas.openxmlformats.org/officeDocument/2006/relationships/hyperlink" Target="http://www.scrum.nl/" TargetMode="External"/><Relationship Id="rId2" Type="http://schemas.openxmlformats.org/officeDocument/2006/relationships/image" Target="../media/image32.jpg"/><Relationship Id="rId1" Type="http://schemas.openxmlformats.org/officeDocument/2006/relationships/slideLayout" Target="../slideLayouts/slideLayout8.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hyperlink" Target="http://www.prowareness.n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hyperlink" Target="http://builder.io/" TargetMode="Externa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8">
            <a:extLst>
              <a:ext uri="{FF2B5EF4-FFF2-40B4-BE49-F238E27FC236}">
                <a16:creationId xmlns:a16="http://schemas.microsoft.com/office/drawing/2014/main" id="{3BF0BDC5-CEFB-4582-9975-A76281734FC6}"/>
              </a:ext>
            </a:extLst>
          </p:cNvPr>
          <p:cNvSpPr txBox="1"/>
          <p:nvPr/>
        </p:nvSpPr>
        <p:spPr>
          <a:xfrm>
            <a:off x="890338" y="2548403"/>
            <a:ext cx="4419839" cy="2128442"/>
          </a:xfrm>
          <a:prstGeom prst="rect">
            <a:avLst/>
          </a:prstGeom>
        </p:spPr>
        <p:txBody>
          <a:bodyPr vert="horz" lIns="91440" tIns="45720" rIns="91440" bIns="45720" rtlCol="0" anchor="t">
            <a:normAutofit/>
          </a:bodyPr>
          <a:lstStyle/>
          <a:p>
            <a:r>
              <a:rPr lang="en-US" sz="2800" b="1" dirty="0"/>
              <a:t>AI </a:t>
            </a:r>
            <a:r>
              <a:rPr lang="en-US" sz="2800" b="1" dirty="0" err="1"/>
              <a:t>voor</a:t>
            </a:r>
            <a:r>
              <a:rPr lang="en-US" sz="2800" b="1" dirty="0"/>
              <a:t> Product Owners: Van </a:t>
            </a:r>
            <a:r>
              <a:rPr lang="en-US" sz="2800" b="1" dirty="0" err="1"/>
              <a:t>Visie</a:t>
            </a:r>
            <a:r>
              <a:rPr lang="en-US" sz="2800" b="1" dirty="0"/>
              <a:t> </a:t>
            </a:r>
            <a:r>
              <a:rPr lang="en-US" sz="2800" b="1" dirty="0" err="1"/>
              <a:t>naar</a:t>
            </a:r>
            <a:r>
              <a:rPr lang="en-US" sz="2800" b="1" dirty="0"/>
              <a:t> Story </a:t>
            </a:r>
            <a:r>
              <a:rPr lang="en-US" sz="2800" b="1" dirty="0" err="1"/>
              <a:t>naar</a:t>
            </a:r>
            <a:r>
              <a:rPr lang="en-US" sz="2800" b="1" dirty="0"/>
              <a:t> </a:t>
            </a:r>
            <a:r>
              <a:rPr lang="en-US" sz="2800" b="1" dirty="0" err="1"/>
              <a:t>Realiteit</a:t>
            </a:r>
            <a:endParaRPr lang="en-US" sz="2800" dirty="0"/>
          </a:p>
        </p:txBody>
      </p:sp>
      <p:sp>
        <p:nvSpPr>
          <p:cNvPr id="11"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Placeholder 2">
            <a:extLst>
              <a:ext uri="{FF2B5EF4-FFF2-40B4-BE49-F238E27FC236}">
                <a16:creationId xmlns:a16="http://schemas.microsoft.com/office/drawing/2014/main" id="{DFE17BD4-2596-CCCC-1745-CD64DD399B5B}"/>
              </a:ext>
            </a:extLst>
          </p:cNvPr>
          <p:cNvPicPr>
            <a:picLocks noGrp="1" noChangeAspect="1"/>
          </p:cNvPicPr>
          <p:nvPr>
            <p:ph type="pic" sz="quarter" idx="10"/>
          </p:nvPr>
        </p:nvPicPr>
        <p:blipFill>
          <a:blip r:embed="rId3">
            <a:extLst>
              <a:ext uri="{837473B0-CC2E-450A-ABE3-18F120FF3D39}">
                <a1611:picAttrSrcUrl xmlns:a1611="http://schemas.microsoft.com/office/drawing/2016/11/main" r:id="rId4"/>
              </a:ext>
            </a:extLst>
          </a:blip>
          <a:srcRect l="6585" r="18188"/>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scene3d>
            <a:camera prst="obliqueTopRight">
              <a:rot lat="0" lon="0" rev="0"/>
            </a:camera>
            <a:lightRig rig="freezing" dir="t"/>
          </a:scene3d>
          <a:sp3d extrusionH="63500" prstMaterial="powder"/>
        </p:spPr>
      </p:pic>
      <p:sp>
        <p:nvSpPr>
          <p:cNvPr id="4" name="TextBox 3">
            <a:extLst>
              <a:ext uri="{FF2B5EF4-FFF2-40B4-BE49-F238E27FC236}">
                <a16:creationId xmlns:a16="http://schemas.microsoft.com/office/drawing/2014/main" id="{40BA312E-B318-30CE-F7DF-AE3F69A94EC3}"/>
              </a:ext>
            </a:extLst>
          </p:cNvPr>
          <p:cNvSpPr txBox="1"/>
          <p:nvPr/>
        </p:nvSpPr>
        <p:spPr>
          <a:xfrm>
            <a:off x="3001108" y="5205046"/>
            <a:ext cx="184731" cy="369332"/>
          </a:xfrm>
          <a:prstGeom prst="rect">
            <a:avLst/>
          </a:prstGeom>
          <a:noFill/>
        </p:spPr>
        <p:txBody>
          <a:bodyPr wrap="none" rtlCol="0">
            <a:spAutoFit/>
          </a:bodyPr>
          <a:lstStyle/>
          <a:p>
            <a:endParaRPr lang="en-NL" dirty="0"/>
          </a:p>
        </p:txBody>
      </p:sp>
      <p:pic>
        <p:nvPicPr>
          <p:cNvPr id="13" name="Graphic 12">
            <a:extLst>
              <a:ext uri="{FF2B5EF4-FFF2-40B4-BE49-F238E27FC236}">
                <a16:creationId xmlns:a16="http://schemas.microsoft.com/office/drawing/2014/main" id="{84574A46-076E-B2AA-8707-EEE298615D0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5725" y="1027993"/>
            <a:ext cx="3829547" cy="1375370"/>
          </a:xfrm>
          <a:prstGeom prst="rect">
            <a:avLst/>
          </a:prstGeom>
        </p:spPr>
      </p:pic>
      <p:sp>
        <p:nvSpPr>
          <p:cNvPr id="14" name="TextBox 8">
            <a:extLst>
              <a:ext uri="{FF2B5EF4-FFF2-40B4-BE49-F238E27FC236}">
                <a16:creationId xmlns:a16="http://schemas.microsoft.com/office/drawing/2014/main" id="{78F04CFF-87AD-A3D8-23BF-2E3872B9B6AF}"/>
              </a:ext>
            </a:extLst>
          </p:cNvPr>
          <p:cNvSpPr txBox="1"/>
          <p:nvPr/>
        </p:nvSpPr>
        <p:spPr>
          <a:xfrm>
            <a:off x="482390" y="6098675"/>
            <a:ext cx="3222102" cy="425950"/>
          </a:xfrm>
          <a:prstGeom prst="rect">
            <a:avLst/>
          </a:prstGeom>
          <a:noFill/>
        </p:spPr>
        <p:txBody>
          <a:bodyPr wrap="square" lIns="91440" tIns="45720" rIns="91440" bIns="45720" rtlCol="0" anchor="b">
            <a:spAutoFit/>
          </a:bodyPr>
          <a:lstStyle/>
          <a:p>
            <a:pPr>
              <a:lnSpc>
                <a:spcPct val="150000"/>
              </a:lnSpc>
            </a:pPr>
            <a:r>
              <a:rPr lang="nl-NL" sz="1600" dirty="0">
                <a:solidFill>
                  <a:schemeClr val="tx2"/>
                </a:solidFill>
              </a:rPr>
              <a:t>24-04-2025 | Stas Pavlov</a:t>
            </a:r>
            <a:endParaRPr lang="id-ID" sz="1100" dirty="0">
              <a:solidFill>
                <a:schemeClr val="tx2"/>
              </a:solidFill>
            </a:endParaRPr>
          </a:p>
        </p:txBody>
      </p:sp>
    </p:spTree>
    <p:extLst>
      <p:ext uri="{BB962C8B-B14F-4D97-AF65-F5344CB8AC3E}">
        <p14:creationId xmlns:p14="http://schemas.microsoft.com/office/powerpoint/2010/main" val="4798928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F78CDA-BC8B-2CE3-1BCF-EA6C0FF53BE8}"/>
              </a:ext>
            </a:extLst>
          </p:cNvPr>
          <p:cNvSpPr>
            <a:spLocks noGrp="1"/>
          </p:cNvSpPr>
          <p:nvPr>
            <p:ph type="title"/>
          </p:nvPr>
        </p:nvSpPr>
        <p:spPr>
          <a:xfrm>
            <a:off x="640080" y="914399"/>
            <a:ext cx="10847494" cy="1171069"/>
          </a:xfrm>
        </p:spPr>
        <p:txBody>
          <a:bodyPr vert="horz" lIns="91440" tIns="45720" rIns="91440" bIns="45720" rtlCol="0" anchor="t">
            <a:normAutofit/>
          </a:bodyPr>
          <a:lstStyle/>
          <a:p>
            <a:r>
              <a:rPr lang="en-US" sz="3700" b="1"/>
              <a:t>Engaging User Feedback: The Limitations of Static Mockups</a:t>
            </a:r>
          </a:p>
        </p:txBody>
      </p:sp>
      <p:sp>
        <p:nvSpPr>
          <p:cNvPr id="4" name="Tijdelijke aanduiding voor inhoud 3">
            <a:extLst>
              <a:ext uri="{FF2B5EF4-FFF2-40B4-BE49-F238E27FC236}">
                <a16:creationId xmlns:a16="http://schemas.microsoft.com/office/drawing/2014/main" id="{F1B674C4-6152-C855-E566-72EE8E4F279E}"/>
              </a:ext>
            </a:extLst>
          </p:cNvPr>
          <p:cNvSpPr>
            <a:spLocks noGrp="1"/>
          </p:cNvSpPr>
          <p:nvPr>
            <p:ph sz="half" idx="2"/>
          </p:nvPr>
        </p:nvSpPr>
        <p:spPr>
          <a:xfrm>
            <a:off x="6915150" y="2256287"/>
            <a:ext cx="4563618" cy="3760459"/>
          </a:xfrm>
        </p:spPr>
        <p:txBody>
          <a:bodyPr vert="horz" lIns="91440" tIns="45720" rIns="91440" bIns="45720" rtlCol="0" anchor="t">
            <a:normAutofit/>
          </a:bodyPr>
          <a:lstStyle/>
          <a:p>
            <a:pPr>
              <a:lnSpc>
                <a:spcPct val="110000"/>
              </a:lnSpc>
              <a:buSzPct val="87000"/>
            </a:pPr>
            <a:r>
              <a:rPr lang="en-US" sz="2200"/>
              <a:t>Static designs often fail to convey the complete user experience.</a:t>
            </a:r>
          </a:p>
          <a:p>
            <a:pPr>
              <a:lnSpc>
                <a:spcPct val="110000"/>
              </a:lnSpc>
              <a:buSzPct val="87000"/>
            </a:pPr>
            <a:r>
              <a:rPr lang="en-US" sz="2200"/>
              <a:t>Users struggle to provide feedback on non-interactive interfaces.</a:t>
            </a:r>
          </a:p>
          <a:p>
            <a:pPr>
              <a:lnSpc>
                <a:spcPct val="110000"/>
              </a:lnSpc>
              <a:buSzPct val="87000"/>
            </a:pPr>
            <a:r>
              <a:rPr lang="en-US" sz="2200"/>
              <a:t>Misunderstandings of static mockups can necessitate additional revisions.</a:t>
            </a:r>
          </a:p>
        </p:txBody>
      </p:sp>
      <p:pic>
        <p:nvPicPr>
          <p:cNvPr id="5" name="Tijdelijke aanduiding voor inhoud 4" descr="Educative collection">
            <a:extLst>
              <a:ext uri="{FF2B5EF4-FFF2-40B4-BE49-F238E27FC236}">
                <a16:creationId xmlns:a16="http://schemas.microsoft.com/office/drawing/2014/main" id="{FCA6FDAC-D8EC-4C54-88FC-A3FD613F82F7}"/>
              </a:ext>
            </a:extLst>
          </p:cNvPr>
          <p:cNvPicPr>
            <a:picLocks noGrp="1" noChangeAspect="1"/>
          </p:cNvPicPr>
          <p:nvPr>
            <p:ph sz="half" idx="1"/>
          </p:nvPr>
        </p:nvPicPr>
        <p:blipFill>
          <a:blip r:embed="rId3"/>
          <a:stretch>
            <a:fillRect/>
          </a:stretch>
        </p:blipFill>
        <p:spPr>
          <a:xfrm>
            <a:off x="713232" y="2486625"/>
            <a:ext cx="5648193" cy="3530120"/>
          </a:xfrm>
          <a:prstGeom prst="rect">
            <a:avLst/>
          </a:prstGeom>
        </p:spPr>
      </p:pic>
    </p:spTree>
    <p:extLst>
      <p:ext uri="{BB962C8B-B14F-4D97-AF65-F5344CB8AC3E}">
        <p14:creationId xmlns:p14="http://schemas.microsoft.com/office/powerpoint/2010/main" val="22659701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103D7866-333F-B889-199E-63751D0138F2}"/>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3400" b="1" dirty="0"/>
              <a:t>AI Prototyping Slashes Development Time </a:t>
            </a:r>
          </a:p>
        </p:txBody>
      </p:sp>
      <p:sp>
        <p:nvSpPr>
          <p:cNvPr id="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jdelijke aanduiding voor inhoud 3">
            <a:extLst>
              <a:ext uri="{FF2B5EF4-FFF2-40B4-BE49-F238E27FC236}">
                <a16:creationId xmlns:a16="http://schemas.microsoft.com/office/drawing/2014/main" id="{0A488349-B163-4CAC-221A-D5106B178901}"/>
              </a:ext>
            </a:extLst>
          </p:cNvPr>
          <p:cNvSpPr>
            <a:spLocks noGrp="1"/>
          </p:cNvSpPr>
          <p:nvPr>
            <p:ph sz="half" idx="2"/>
          </p:nvPr>
        </p:nvSpPr>
        <p:spPr>
          <a:xfrm>
            <a:off x="640080" y="2872899"/>
            <a:ext cx="4243589" cy="3320668"/>
          </a:xfrm>
        </p:spPr>
        <p:txBody>
          <a:bodyPr vert="horz" lIns="91440" tIns="45720" rIns="91440" bIns="45720" rtlCol="0">
            <a:normAutofit/>
          </a:bodyPr>
          <a:lstStyle/>
          <a:p>
            <a:pPr>
              <a:buSzPct val="87000"/>
            </a:pPr>
            <a:r>
              <a:rPr lang="en-US" sz="2200" dirty="0"/>
              <a:t>Generative AI tools explore diverse design alternatives in minutes.</a:t>
            </a:r>
          </a:p>
          <a:p>
            <a:pPr>
              <a:buSzPct val="87000"/>
            </a:pPr>
            <a:r>
              <a:rPr lang="en-US" sz="2200" dirty="0"/>
              <a:t>AI coding assistants generate functional prototypes from specifications.</a:t>
            </a:r>
          </a:p>
        </p:txBody>
      </p:sp>
      <p:pic>
        <p:nvPicPr>
          <p:cNvPr id="5" name="Tijdelijke aanduiding voor inhoud 4" descr="Elevated view on a storyboard editors table. Coffee, colored pencils and a smartphone on the table.">
            <a:extLst>
              <a:ext uri="{FF2B5EF4-FFF2-40B4-BE49-F238E27FC236}">
                <a16:creationId xmlns:a16="http://schemas.microsoft.com/office/drawing/2014/main" id="{F8323E55-3526-483B-862D-77526375C51B}"/>
              </a:ext>
            </a:extLst>
          </p:cNvPr>
          <p:cNvPicPr>
            <a:picLocks noGrp="1" noChangeAspect="1"/>
          </p:cNvPicPr>
          <p:nvPr>
            <p:ph sz="half" idx="1"/>
          </p:nvPr>
        </p:nvPicPr>
        <p:blipFill>
          <a:blip r:embed="rId3"/>
          <a:srcRect l="16524" r="16523"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848022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CDBCF1A-19A4-97CF-0789-79C4F7A1994D}"/>
              </a:ext>
            </a:extLst>
          </p:cNvPr>
          <p:cNvSpPr>
            <a:spLocks noGrp="1"/>
          </p:cNvSpPr>
          <p:nvPr>
            <p:ph type="title"/>
          </p:nvPr>
        </p:nvSpPr>
        <p:spPr>
          <a:xfrm>
            <a:off x="640080" y="325369"/>
            <a:ext cx="4368602" cy="1956841"/>
          </a:xfrm>
        </p:spPr>
        <p:txBody>
          <a:bodyPr vert="horz" lIns="91440" tIns="45720" rIns="91440" bIns="45720" rtlCol="0" anchor="b">
            <a:normAutofit fontScale="90000"/>
          </a:bodyPr>
          <a:lstStyle/>
          <a:p>
            <a:r>
              <a:rPr lang="en-US" sz="3800" b="1" dirty="0"/>
              <a:t>Boost Innovation: AI Expands Solution Spaces by</a:t>
            </a:r>
          </a:p>
        </p:txBody>
      </p:sp>
      <p:sp>
        <p:nvSpPr>
          <p:cNvPr id="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jdelijke aanduiding voor inhoud 3">
            <a:extLst>
              <a:ext uri="{FF2B5EF4-FFF2-40B4-BE49-F238E27FC236}">
                <a16:creationId xmlns:a16="http://schemas.microsoft.com/office/drawing/2014/main" id="{9C1FA0CB-E9EA-2563-CBFA-7160EE5C6B69}"/>
              </a:ext>
            </a:extLst>
          </p:cNvPr>
          <p:cNvSpPr>
            <a:spLocks noGrp="1"/>
          </p:cNvSpPr>
          <p:nvPr>
            <p:ph sz="half" idx="2"/>
          </p:nvPr>
        </p:nvSpPr>
        <p:spPr>
          <a:xfrm>
            <a:off x="640080" y="2872899"/>
            <a:ext cx="4243589" cy="3320668"/>
          </a:xfrm>
        </p:spPr>
        <p:txBody>
          <a:bodyPr vert="horz" lIns="91440" tIns="45720" rIns="91440" bIns="45720" rtlCol="0">
            <a:normAutofit lnSpcReduction="10000"/>
          </a:bodyPr>
          <a:lstStyle/>
          <a:p>
            <a:pPr>
              <a:buSzPct val="87000"/>
            </a:pPr>
            <a:r>
              <a:rPr lang="en-US" sz="2200" dirty="0"/>
              <a:t>Machine learning algorithms identify non-obvious patterns and connections.</a:t>
            </a:r>
          </a:p>
          <a:p>
            <a:pPr>
              <a:buSzPct val="87000"/>
            </a:pPr>
            <a:r>
              <a:rPr lang="en-US" sz="2200" dirty="0"/>
              <a:t>Product owners can evaluate more concepts before committing.</a:t>
            </a:r>
          </a:p>
          <a:p>
            <a:pPr>
              <a:buSzPct val="87000"/>
            </a:pPr>
            <a:r>
              <a:rPr lang="en-US" sz="2200" dirty="0"/>
              <a:t>AI-powered ideation promotes breakthrough product innovations.</a:t>
            </a:r>
          </a:p>
        </p:txBody>
      </p:sp>
      <p:pic>
        <p:nvPicPr>
          <p:cNvPr id="5" name="Tijdelijke aanduiding voor inhoud 4" descr="Artificial Intelligence digital concept with brain shape">
            <a:extLst>
              <a:ext uri="{FF2B5EF4-FFF2-40B4-BE49-F238E27FC236}">
                <a16:creationId xmlns:a16="http://schemas.microsoft.com/office/drawing/2014/main" id="{5905252D-274B-4D95-9C13-D7C8A18D9316}"/>
              </a:ext>
            </a:extLst>
          </p:cNvPr>
          <p:cNvPicPr>
            <a:picLocks noGrp="1" noChangeAspect="1"/>
          </p:cNvPicPr>
          <p:nvPr>
            <p:ph sz="half" idx="1"/>
          </p:nvPr>
        </p:nvPicPr>
        <p:blipFill>
          <a:blip r:embed="rId3"/>
          <a:srcRect l="22959" r="2062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0324747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506F921-6E7A-931B-63EE-CC6C861C1784}"/>
              </a:ext>
            </a:extLst>
          </p:cNvPr>
          <p:cNvSpPr>
            <a:spLocks noGrp="1"/>
          </p:cNvSpPr>
          <p:nvPr>
            <p:ph type="title"/>
          </p:nvPr>
        </p:nvSpPr>
        <p:spPr>
          <a:xfrm>
            <a:off x="640080" y="325369"/>
            <a:ext cx="4368602" cy="1956841"/>
          </a:xfrm>
        </p:spPr>
        <p:txBody>
          <a:bodyPr vert="horz" lIns="91440" tIns="45720" rIns="91440" bIns="45720" rtlCol="0" anchor="b">
            <a:normAutofit fontScale="90000"/>
          </a:bodyPr>
          <a:lstStyle/>
          <a:p>
            <a:r>
              <a:rPr lang="en-US" sz="3400" b="1" dirty="0"/>
              <a:t>Data-Driven Decisions Improve Feature Success Rate </a:t>
            </a:r>
          </a:p>
        </p:txBody>
      </p:sp>
      <p:sp>
        <p:nvSpPr>
          <p:cNvPr id="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jdelijke aanduiding voor inhoud 3">
            <a:extLst>
              <a:ext uri="{FF2B5EF4-FFF2-40B4-BE49-F238E27FC236}">
                <a16:creationId xmlns:a16="http://schemas.microsoft.com/office/drawing/2014/main" id="{00722DF3-6600-0899-6536-C2B29EAC1549}"/>
              </a:ext>
            </a:extLst>
          </p:cNvPr>
          <p:cNvSpPr>
            <a:spLocks noGrp="1"/>
          </p:cNvSpPr>
          <p:nvPr>
            <p:ph sz="half" idx="2"/>
          </p:nvPr>
        </p:nvSpPr>
        <p:spPr>
          <a:xfrm>
            <a:off x="640080" y="2872899"/>
            <a:ext cx="4243589" cy="3320668"/>
          </a:xfrm>
        </p:spPr>
        <p:txBody>
          <a:bodyPr vert="horz" lIns="91440" tIns="45720" rIns="91440" bIns="45720" rtlCol="0">
            <a:normAutofit/>
          </a:bodyPr>
          <a:lstStyle/>
          <a:p>
            <a:pPr>
              <a:buSzPct val="87000"/>
            </a:pPr>
            <a:r>
              <a:rPr lang="en-US" sz="2200"/>
              <a:t>AI analytics predict user engagement patterns from early prototype data.</a:t>
            </a:r>
          </a:p>
          <a:p>
            <a:pPr>
              <a:buSzPct val="87000"/>
            </a:pPr>
            <a:r>
              <a:rPr lang="en-US" sz="2200"/>
              <a:t>Machine learning models simulate thousands of usage scenarios.</a:t>
            </a:r>
          </a:p>
          <a:p>
            <a:pPr>
              <a:buSzPct val="87000"/>
            </a:pPr>
            <a:r>
              <a:rPr lang="en-US" sz="2200"/>
              <a:t>Evidence-based prioritization replaces opinion-based debates.</a:t>
            </a:r>
          </a:p>
        </p:txBody>
      </p:sp>
      <p:pic>
        <p:nvPicPr>
          <p:cNvPr id="5" name="Tijdelijke aanduiding voor inhoud 4" descr="A magnifying glass rests on top of a bar graph that shows declining sales or performance over a quarterly basis.  The image is photographed using a very shallow depth of field.">
            <a:extLst>
              <a:ext uri="{FF2B5EF4-FFF2-40B4-BE49-F238E27FC236}">
                <a16:creationId xmlns:a16="http://schemas.microsoft.com/office/drawing/2014/main" id="{11C640CD-28C4-483E-89D5-BB307DF76D79}"/>
              </a:ext>
            </a:extLst>
          </p:cNvPr>
          <p:cNvPicPr>
            <a:picLocks noGrp="1" noChangeAspect="1"/>
          </p:cNvPicPr>
          <p:nvPr>
            <p:ph sz="half" idx="1"/>
          </p:nvPr>
        </p:nvPicPr>
        <p:blipFill>
          <a:blip r:embed="rId3"/>
          <a:srcRect l="4692" r="28355"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9568547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58E7B6-B532-AC2F-7CAC-BAABDF243D3F}"/>
              </a:ext>
            </a:extLst>
          </p:cNvPr>
          <p:cNvSpPr>
            <a:spLocks noGrp="1"/>
          </p:cNvSpPr>
          <p:nvPr>
            <p:ph type="title"/>
          </p:nvPr>
        </p:nvSpPr>
        <p:spPr>
          <a:xfrm>
            <a:off x="640080" y="914399"/>
            <a:ext cx="10847494" cy="1171069"/>
          </a:xfrm>
        </p:spPr>
        <p:txBody>
          <a:bodyPr vert="horz" lIns="91440" tIns="45720" rIns="91440" bIns="45720" rtlCol="0" anchor="t">
            <a:normAutofit/>
          </a:bodyPr>
          <a:lstStyle/>
          <a:p>
            <a:r>
              <a:rPr lang="en-US" sz="3700" b="1" dirty="0"/>
              <a:t>Secure Stakeholder Buy-In Faster with AI Prototypes</a:t>
            </a:r>
          </a:p>
        </p:txBody>
      </p:sp>
      <p:sp>
        <p:nvSpPr>
          <p:cNvPr id="4" name="Tijdelijke aanduiding voor inhoud 3">
            <a:extLst>
              <a:ext uri="{FF2B5EF4-FFF2-40B4-BE49-F238E27FC236}">
                <a16:creationId xmlns:a16="http://schemas.microsoft.com/office/drawing/2014/main" id="{799661AE-433F-6706-C2EA-95061197E5C4}"/>
              </a:ext>
            </a:extLst>
          </p:cNvPr>
          <p:cNvSpPr>
            <a:spLocks noGrp="1"/>
          </p:cNvSpPr>
          <p:nvPr>
            <p:ph sz="half" idx="2"/>
          </p:nvPr>
        </p:nvSpPr>
        <p:spPr>
          <a:xfrm>
            <a:off x="6915150" y="2256287"/>
            <a:ext cx="4563618" cy="3760459"/>
          </a:xfrm>
        </p:spPr>
        <p:txBody>
          <a:bodyPr vert="horz" lIns="91440" tIns="45720" rIns="91440" bIns="45720" rtlCol="0" anchor="t">
            <a:normAutofit/>
          </a:bodyPr>
          <a:lstStyle/>
          <a:p>
            <a:pPr>
              <a:lnSpc>
                <a:spcPct val="110000"/>
              </a:lnSpc>
              <a:buSzPct val="87000"/>
            </a:pPr>
            <a:r>
              <a:rPr lang="en-US" sz="2200"/>
              <a:t>Realistic simulations enable stakeholders to experience product concepts.</a:t>
            </a:r>
          </a:p>
          <a:p>
            <a:pPr>
              <a:lnSpc>
                <a:spcPct val="110000"/>
              </a:lnSpc>
              <a:buSzPct val="87000"/>
            </a:pPr>
            <a:r>
              <a:rPr lang="en-US" sz="2200"/>
              <a:t>AI-generated alternatives allow real-time adjustment during reviews.</a:t>
            </a:r>
          </a:p>
          <a:p>
            <a:pPr>
              <a:lnSpc>
                <a:spcPct val="110000"/>
              </a:lnSpc>
              <a:buSzPct val="87000"/>
            </a:pPr>
            <a:r>
              <a:rPr lang="en-US" sz="2200"/>
              <a:t>Visualization of complex data makes abstract concepts immediately understandable.</a:t>
            </a:r>
          </a:p>
        </p:txBody>
      </p:sp>
      <p:pic>
        <p:nvPicPr>
          <p:cNvPr id="5" name="Tijdelijke aanduiding voor inhoud 4" descr="Female drawing flow chart">
            <a:extLst>
              <a:ext uri="{FF2B5EF4-FFF2-40B4-BE49-F238E27FC236}">
                <a16:creationId xmlns:a16="http://schemas.microsoft.com/office/drawing/2014/main" id="{C008DF10-F937-4DDF-9A4D-20C88C65A790}"/>
              </a:ext>
            </a:extLst>
          </p:cNvPr>
          <p:cNvPicPr>
            <a:picLocks noGrp="1" noChangeAspect="1"/>
          </p:cNvPicPr>
          <p:nvPr>
            <p:ph sz="half" idx="1"/>
          </p:nvPr>
        </p:nvPicPr>
        <p:blipFill>
          <a:blip r:embed="rId3"/>
          <a:stretch>
            <a:fillRect/>
          </a:stretch>
        </p:blipFill>
        <p:spPr>
          <a:xfrm>
            <a:off x="713232" y="2317179"/>
            <a:ext cx="5648193" cy="3699566"/>
          </a:xfrm>
          <a:prstGeom prst="rect">
            <a:avLst/>
          </a:prstGeom>
        </p:spPr>
      </p:pic>
    </p:spTree>
    <p:extLst>
      <p:ext uri="{BB962C8B-B14F-4D97-AF65-F5344CB8AC3E}">
        <p14:creationId xmlns:p14="http://schemas.microsoft.com/office/powerpoint/2010/main" val="4984084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A52DD3B-72D5-34B4-B57F-06299AD12D93}"/>
              </a:ext>
            </a:extLst>
          </p:cNvPr>
          <p:cNvSpPr>
            <a:spLocks noGrp="1"/>
          </p:cNvSpPr>
          <p:nvPr>
            <p:ph type="title"/>
          </p:nvPr>
        </p:nvSpPr>
        <p:spPr>
          <a:xfrm>
            <a:off x="640080" y="325369"/>
            <a:ext cx="4368602" cy="1956841"/>
          </a:xfrm>
        </p:spPr>
        <p:txBody>
          <a:bodyPr vert="horz" lIns="91440" tIns="45720" rIns="91440" bIns="45720" rtlCol="0" anchor="b">
            <a:normAutofit fontScale="90000"/>
          </a:bodyPr>
          <a:lstStyle/>
          <a:p>
            <a:r>
              <a:rPr lang="en-US" sz="4200" b="1"/>
              <a:t>Reduce Product Development Costs with AI</a:t>
            </a:r>
          </a:p>
        </p:txBody>
      </p:sp>
      <p:sp>
        <p:nvSpPr>
          <p:cNvPr id="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jdelijke aanduiding voor inhoud 3">
            <a:extLst>
              <a:ext uri="{FF2B5EF4-FFF2-40B4-BE49-F238E27FC236}">
                <a16:creationId xmlns:a16="http://schemas.microsoft.com/office/drawing/2014/main" id="{E510EB9D-973B-939C-9671-386C9BFA01DC}"/>
              </a:ext>
            </a:extLst>
          </p:cNvPr>
          <p:cNvSpPr>
            <a:spLocks noGrp="1"/>
          </p:cNvSpPr>
          <p:nvPr>
            <p:ph sz="half" idx="2"/>
          </p:nvPr>
        </p:nvSpPr>
        <p:spPr>
          <a:xfrm>
            <a:off x="640080" y="2872899"/>
            <a:ext cx="4243589" cy="3320668"/>
          </a:xfrm>
        </p:spPr>
        <p:txBody>
          <a:bodyPr vert="horz" lIns="91440" tIns="45720" rIns="91440" bIns="45720" rtlCol="0">
            <a:normAutofit/>
          </a:bodyPr>
          <a:lstStyle/>
          <a:p>
            <a:pPr>
              <a:buSzPct val="87000"/>
            </a:pPr>
            <a:r>
              <a:rPr lang="en-US" sz="2200"/>
              <a:t>Virtual prototyping minimizes physical testing expenses.</a:t>
            </a:r>
          </a:p>
          <a:p>
            <a:pPr>
              <a:buSzPct val="87000"/>
            </a:pPr>
            <a:r>
              <a:rPr lang="en-US" sz="2200"/>
              <a:t>AI-powered risk detection resolves issues at the prototype stage.</a:t>
            </a:r>
          </a:p>
          <a:p>
            <a:pPr>
              <a:buSzPct val="87000"/>
            </a:pPr>
            <a:r>
              <a:rPr lang="en-US" sz="2200"/>
              <a:t>Automated processes reduce manual labor and associated costs.</a:t>
            </a:r>
          </a:p>
        </p:txBody>
      </p:sp>
      <p:pic>
        <p:nvPicPr>
          <p:cNvPr id="5" name="Tijdelijke aanduiding voor inhoud 4" descr="Stack of coins on word cost.">
            <a:extLst>
              <a:ext uri="{FF2B5EF4-FFF2-40B4-BE49-F238E27FC236}">
                <a16:creationId xmlns:a16="http://schemas.microsoft.com/office/drawing/2014/main" id="{EBE230EA-4F91-4BDB-8797-57D270F71086}"/>
              </a:ext>
            </a:extLst>
          </p:cNvPr>
          <p:cNvPicPr>
            <a:picLocks noGrp="1" noChangeAspect="1"/>
          </p:cNvPicPr>
          <p:nvPr>
            <p:ph sz="half" idx="1"/>
          </p:nvPr>
        </p:nvPicPr>
        <p:blipFill>
          <a:blip r:embed="rId3"/>
          <a:srcRect l="16524" r="16523"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0038582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B2163720-7AE3-0927-27A5-5428DE0A3587}"/>
              </a:ext>
            </a:extLst>
          </p:cNvPr>
          <p:cNvSpPr>
            <a:spLocks noGrp="1"/>
          </p:cNvSpPr>
          <p:nvPr>
            <p:ph type="title"/>
          </p:nvPr>
        </p:nvSpPr>
        <p:spPr>
          <a:xfrm>
            <a:off x="640080" y="325369"/>
            <a:ext cx="4368602" cy="1956841"/>
          </a:xfrm>
        </p:spPr>
        <p:txBody>
          <a:bodyPr vert="horz" lIns="91440" tIns="45720" rIns="91440" bIns="45720" rtlCol="0" anchor="b">
            <a:normAutofit fontScale="90000"/>
          </a:bodyPr>
          <a:lstStyle/>
          <a:p>
            <a:r>
              <a:rPr lang="en-US" sz="4200" b="1"/>
              <a:t>AI Prototyping Best Practices for Product Owners</a:t>
            </a:r>
          </a:p>
        </p:txBody>
      </p:sp>
      <p:sp>
        <p:nvSpPr>
          <p:cNvPr id="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jdelijke aanduiding voor inhoud 3">
            <a:extLst>
              <a:ext uri="{FF2B5EF4-FFF2-40B4-BE49-F238E27FC236}">
                <a16:creationId xmlns:a16="http://schemas.microsoft.com/office/drawing/2014/main" id="{29E02CC0-BD1A-A093-E3DF-897890865FD8}"/>
              </a:ext>
            </a:extLst>
          </p:cNvPr>
          <p:cNvSpPr>
            <a:spLocks noGrp="1"/>
          </p:cNvSpPr>
          <p:nvPr>
            <p:ph sz="half" idx="2"/>
          </p:nvPr>
        </p:nvSpPr>
        <p:spPr>
          <a:xfrm>
            <a:off x="640080" y="2872899"/>
            <a:ext cx="4243589" cy="3320668"/>
          </a:xfrm>
        </p:spPr>
        <p:txBody>
          <a:bodyPr vert="horz" lIns="91440" tIns="45720" rIns="91440" bIns="45720" rtlCol="0">
            <a:normAutofit/>
          </a:bodyPr>
          <a:lstStyle/>
          <a:p>
            <a:pPr>
              <a:buSzPct val="87000"/>
            </a:pPr>
            <a:r>
              <a:rPr lang="en-US" sz="2200"/>
              <a:t>Define clear objectives and success criteria for AI prototypes.</a:t>
            </a:r>
          </a:p>
          <a:p>
            <a:pPr>
              <a:buSzPct val="87000"/>
            </a:pPr>
            <a:r>
              <a:rPr lang="en-US" sz="2200"/>
              <a:t>Leverage pre-trained models and patterns to accelerate development.</a:t>
            </a:r>
          </a:p>
          <a:p>
            <a:pPr>
              <a:buSzPct val="87000"/>
            </a:pPr>
            <a:r>
              <a:rPr lang="en-US" sz="2200"/>
              <a:t>Continuously gather user data and refine based on feedback.</a:t>
            </a:r>
          </a:p>
        </p:txBody>
      </p:sp>
      <p:pic>
        <p:nvPicPr>
          <p:cNvPr id="5" name="Tijdelijke aanduiding voor inhoud 4" descr="Best practice">
            <a:extLst>
              <a:ext uri="{FF2B5EF4-FFF2-40B4-BE49-F238E27FC236}">
                <a16:creationId xmlns:a16="http://schemas.microsoft.com/office/drawing/2014/main" id="{B6C74E05-BF79-4D3B-BA31-5FE5ABB15B20}"/>
              </a:ext>
            </a:extLst>
          </p:cNvPr>
          <p:cNvPicPr>
            <a:picLocks noGrp="1" noChangeAspect="1"/>
          </p:cNvPicPr>
          <p:nvPr>
            <p:ph sz="half" idx="1"/>
          </p:nvPr>
        </p:nvPicPr>
        <p:blipFill>
          <a:blip r:embed="rId3"/>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9359828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FDBC10D-1E70-AE19-63BF-DD5B95877E62}"/>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3C4CD1E8-EF2A-5D96-9374-B05B3FF163C5}"/>
              </a:ext>
            </a:extLst>
          </p:cNvPr>
          <p:cNvSpPr>
            <a:spLocks noGrp="1"/>
          </p:cNvSpPr>
          <p:nvPr>
            <p:ph type="title"/>
          </p:nvPr>
        </p:nvSpPr>
        <p:spPr>
          <a:xfrm>
            <a:off x="572493" y="238539"/>
            <a:ext cx="11018520" cy="1434415"/>
          </a:xfrm>
        </p:spPr>
        <p:txBody>
          <a:bodyPr anchor="b">
            <a:normAutofit/>
          </a:bodyPr>
          <a:lstStyle/>
          <a:p>
            <a:r>
              <a:rPr lang="nl-NL" sz="5400" dirty="0"/>
              <a:t>The Challenge</a:t>
            </a:r>
          </a:p>
        </p:txBody>
      </p:sp>
      <p:sp>
        <p:nvSpPr>
          <p:cNvPr id="18"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33BE12D2-0D81-3F2B-38E2-B27733D9C385}"/>
              </a:ext>
            </a:extLst>
          </p:cNvPr>
          <p:cNvSpPr>
            <a:spLocks noGrp="1"/>
          </p:cNvSpPr>
          <p:nvPr>
            <p:ph idx="1"/>
          </p:nvPr>
        </p:nvSpPr>
        <p:spPr>
          <a:xfrm>
            <a:off x="572493" y="2071316"/>
            <a:ext cx="6713552" cy="4119172"/>
          </a:xfrm>
        </p:spPr>
        <p:txBody>
          <a:bodyPr anchor="t">
            <a:normAutofit fontScale="92500" lnSpcReduction="20000"/>
          </a:bodyPr>
          <a:lstStyle/>
          <a:p>
            <a:r>
              <a:rPr lang="nl-NL" sz="1700" dirty="0"/>
              <a:t>The </a:t>
            </a:r>
            <a:r>
              <a:rPr lang="nl-NL" sz="1700" dirty="0" err="1"/>
              <a:t>challenge</a:t>
            </a:r>
            <a:endParaRPr lang="nl-NL" sz="1700" dirty="0"/>
          </a:p>
          <a:p>
            <a:pPr lvl="1"/>
            <a:r>
              <a:rPr lang="nl-NL" sz="1300" dirty="0" err="1"/>
              <a:t>Ideate</a:t>
            </a:r>
            <a:endParaRPr lang="nl-NL" sz="1300" dirty="0"/>
          </a:p>
          <a:p>
            <a:r>
              <a:rPr lang="nl-NL" sz="1700" dirty="0"/>
              <a:t>Interview a user</a:t>
            </a:r>
          </a:p>
          <a:p>
            <a:pPr lvl="1"/>
            <a:r>
              <a:rPr lang="nl-NL" sz="1700" dirty="0" err="1"/>
              <a:t>Validate</a:t>
            </a:r>
            <a:r>
              <a:rPr lang="nl-NL" sz="1700" dirty="0"/>
              <a:t> </a:t>
            </a:r>
            <a:r>
              <a:rPr lang="nl-NL" sz="1700" dirty="0" err="1"/>
              <a:t>and</a:t>
            </a:r>
            <a:r>
              <a:rPr lang="nl-NL" sz="1700" dirty="0"/>
              <a:t> </a:t>
            </a:r>
            <a:r>
              <a:rPr lang="nl-NL" sz="1700" dirty="0" err="1"/>
              <a:t>Capture</a:t>
            </a:r>
            <a:r>
              <a:rPr lang="nl-NL" sz="1700" dirty="0"/>
              <a:t> user </a:t>
            </a:r>
            <a:r>
              <a:rPr lang="nl-NL" sz="1700" dirty="0" err="1"/>
              <a:t>needs</a:t>
            </a:r>
            <a:endParaRPr lang="nl-NL" sz="1700" dirty="0"/>
          </a:p>
          <a:p>
            <a:r>
              <a:rPr lang="nl-NL" sz="1700" dirty="0"/>
              <a:t>Proces user </a:t>
            </a:r>
            <a:r>
              <a:rPr lang="nl-NL" sz="1700" dirty="0" err="1"/>
              <a:t>needs</a:t>
            </a:r>
            <a:r>
              <a:rPr lang="nl-NL" sz="1700" dirty="0"/>
              <a:t> </a:t>
            </a:r>
            <a:r>
              <a:rPr lang="nl-NL" sz="1700" dirty="0" err="1"/>
              <a:t>with</a:t>
            </a:r>
            <a:r>
              <a:rPr lang="nl-NL" sz="1700" dirty="0"/>
              <a:t> </a:t>
            </a:r>
            <a:r>
              <a:rPr lang="nl-NL" sz="1700" dirty="0" err="1"/>
              <a:t>ChatGPT</a:t>
            </a:r>
            <a:r>
              <a:rPr lang="nl-NL" sz="1700" dirty="0"/>
              <a:t>/ Claude</a:t>
            </a:r>
          </a:p>
          <a:p>
            <a:pPr lvl="1"/>
            <a:r>
              <a:rPr lang="nl-NL" sz="1700" dirty="0"/>
              <a:t>Data </a:t>
            </a:r>
            <a:r>
              <a:rPr lang="nl-NL" sz="1700" dirty="0" err="1"/>
              <a:t>Capture</a:t>
            </a:r>
            <a:endParaRPr lang="nl-NL" sz="1700" dirty="0"/>
          </a:p>
          <a:p>
            <a:pPr lvl="1"/>
            <a:r>
              <a:rPr lang="nl-NL" sz="1700" dirty="0" err="1"/>
              <a:t>Prompting</a:t>
            </a:r>
            <a:endParaRPr lang="nl-NL" sz="1700" dirty="0"/>
          </a:p>
          <a:p>
            <a:r>
              <a:rPr lang="nl-NL" sz="1700" dirty="0" err="1"/>
              <a:t>Build</a:t>
            </a:r>
            <a:r>
              <a:rPr lang="nl-NL" sz="1700" dirty="0"/>
              <a:t> a prototype </a:t>
            </a:r>
            <a:r>
              <a:rPr lang="nl-NL" sz="1700" dirty="0" err="1"/>
              <a:t>with</a:t>
            </a:r>
            <a:r>
              <a:rPr lang="nl-NL" sz="1700" dirty="0"/>
              <a:t> </a:t>
            </a:r>
            <a:r>
              <a:rPr lang="nl-NL" sz="1700" dirty="0" err="1"/>
              <a:t>bolt.new</a:t>
            </a:r>
            <a:r>
              <a:rPr lang="nl-NL" sz="1700" dirty="0"/>
              <a:t>/ v0.dev/ </a:t>
            </a:r>
            <a:r>
              <a:rPr lang="nl-NL" sz="1700" dirty="0" err="1"/>
              <a:t>Replit</a:t>
            </a:r>
            <a:endParaRPr lang="nl-NL" sz="1700" dirty="0"/>
          </a:p>
          <a:p>
            <a:pPr lvl="1"/>
            <a:r>
              <a:rPr lang="nl-NL" sz="1700" dirty="0" err="1"/>
              <a:t>Create</a:t>
            </a:r>
            <a:r>
              <a:rPr lang="nl-NL" sz="1700" dirty="0"/>
              <a:t> a PRD or a </a:t>
            </a:r>
            <a:r>
              <a:rPr lang="nl-NL" sz="1700" dirty="0" err="1"/>
              <a:t>Use</a:t>
            </a:r>
            <a:r>
              <a:rPr lang="nl-NL" sz="1700" dirty="0"/>
              <a:t> Case </a:t>
            </a:r>
            <a:r>
              <a:rPr lang="nl-NL" sz="1700" dirty="0" err="1"/>
              <a:t>and</a:t>
            </a:r>
            <a:r>
              <a:rPr lang="nl-NL" sz="1700" dirty="0"/>
              <a:t> feed </a:t>
            </a:r>
            <a:r>
              <a:rPr lang="nl-NL" sz="1700" dirty="0" err="1"/>
              <a:t>it</a:t>
            </a:r>
            <a:r>
              <a:rPr lang="nl-NL" sz="1700" dirty="0"/>
              <a:t> </a:t>
            </a:r>
            <a:r>
              <a:rPr lang="nl-NL" sz="1700" dirty="0" err="1"/>
              <a:t>to</a:t>
            </a:r>
            <a:r>
              <a:rPr lang="nl-NL" sz="1700" dirty="0"/>
              <a:t> </a:t>
            </a:r>
            <a:r>
              <a:rPr lang="nl-NL" sz="1700" dirty="0" err="1"/>
              <a:t>the</a:t>
            </a:r>
            <a:r>
              <a:rPr lang="nl-NL" sz="1700" dirty="0"/>
              <a:t> machine </a:t>
            </a:r>
          </a:p>
          <a:p>
            <a:pPr lvl="1"/>
            <a:endParaRPr lang="nl-NL" sz="1700" dirty="0"/>
          </a:p>
          <a:p>
            <a:pPr marL="457200" lvl="1" indent="0">
              <a:buNone/>
            </a:pPr>
            <a:r>
              <a:rPr lang="nl-NL" sz="1700" dirty="0"/>
              <a:t>For </a:t>
            </a:r>
            <a:r>
              <a:rPr lang="nl-NL" sz="1700" dirty="0" err="1"/>
              <a:t>example</a:t>
            </a:r>
            <a:r>
              <a:rPr lang="nl-NL" sz="1700" dirty="0"/>
              <a:t> Write a PRD </a:t>
            </a:r>
            <a:r>
              <a:rPr lang="nl-NL" sz="1700" dirty="0" err="1"/>
              <a:t>for</a:t>
            </a:r>
            <a:r>
              <a:rPr lang="nl-NL" sz="1700" dirty="0"/>
              <a:t> </a:t>
            </a:r>
            <a:r>
              <a:rPr lang="nl-NL" sz="1700" dirty="0" err="1"/>
              <a:t>an</a:t>
            </a:r>
            <a:r>
              <a:rPr lang="nl-NL" sz="1700" dirty="0"/>
              <a:t> app </a:t>
            </a:r>
            <a:r>
              <a:rPr lang="nl-NL" sz="1700" dirty="0" err="1"/>
              <a:t>for</a:t>
            </a:r>
            <a:r>
              <a:rPr lang="nl-NL" sz="1700" dirty="0"/>
              <a:t> </a:t>
            </a:r>
            <a:r>
              <a:rPr lang="nl-NL" sz="1700" dirty="0" err="1"/>
              <a:t>attendees</a:t>
            </a:r>
            <a:r>
              <a:rPr lang="nl-NL" sz="1700" dirty="0"/>
              <a:t> of </a:t>
            </a:r>
            <a:r>
              <a:rPr lang="nl-NL" sz="1700" dirty="0" err="1"/>
              <a:t>an</a:t>
            </a:r>
            <a:r>
              <a:rPr lang="nl-NL" sz="1700" dirty="0"/>
              <a:t> event. </a:t>
            </a:r>
            <a:r>
              <a:rPr lang="nl-NL" sz="1700" dirty="0" err="1"/>
              <a:t>Then</a:t>
            </a:r>
            <a:r>
              <a:rPr lang="nl-NL" sz="1700" dirty="0"/>
              <a:t> </a:t>
            </a:r>
            <a:r>
              <a:rPr lang="nl-NL" sz="1700" dirty="0" err="1"/>
              <a:t>use</a:t>
            </a:r>
            <a:r>
              <a:rPr lang="nl-NL" sz="1700" dirty="0"/>
              <a:t> </a:t>
            </a:r>
            <a:r>
              <a:rPr lang="nl-NL" sz="1700" dirty="0" err="1"/>
              <a:t>the</a:t>
            </a:r>
            <a:r>
              <a:rPr lang="nl-NL" sz="1700" dirty="0"/>
              <a:t> PRD or </a:t>
            </a:r>
            <a:r>
              <a:rPr lang="nl-NL" sz="1700" dirty="0" err="1"/>
              <a:t>Use</a:t>
            </a:r>
            <a:r>
              <a:rPr lang="nl-NL" sz="1700" dirty="0"/>
              <a:t> Case </a:t>
            </a:r>
            <a:r>
              <a:rPr lang="nl-NL" sz="1700" dirty="0" err="1"/>
              <a:t>to</a:t>
            </a:r>
            <a:r>
              <a:rPr lang="nl-NL" sz="1700" dirty="0"/>
              <a:t> </a:t>
            </a:r>
            <a:r>
              <a:rPr lang="nl-NL" sz="1700" dirty="0" err="1"/>
              <a:t>create</a:t>
            </a:r>
            <a:r>
              <a:rPr lang="nl-NL" sz="1700" dirty="0"/>
              <a:t> a Prompt </a:t>
            </a:r>
            <a:r>
              <a:rPr lang="nl-NL" sz="1700" dirty="0" err="1"/>
              <a:t>for</a:t>
            </a:r>
            <a:r>
              <a:rPr lang="nl-NL" sz="1700" dirty="0"/>
              <a:t> </a:t>
            </a:r>
            <a:r>
              <a:rPr lang="nl-NL" sz="1700" dirty="0" err="1"/>
              <a:t>your</a:t>
            </a:r>
            <a:r>
              <a:rPr lang="nl-NL" sz="1700" dirty="0"/>
              <a:t> </a:t>
            </a:r>
            <a:r>
              <a:rPr lang="nl-NL" sz="1700" dirty="0" err="1"/>
              <a:t>protoyping</a:t>
            </a:r>
            <a:r>
              <a:rPr lang="nl-NL" sz="1700" dirty="0"/>
              <a:t> tool. </a:t>
            </a:r>
          </a:p>
          <a:p>
            <a:pPr lvl="1"/>
            <a:endParaRPr lang="nl-NL" sz="1700" dirty="0"/>
          </a:p>
          <a:p>
            <a:r>
              <a:rPr lang="nl-NL" sz="1700" dirty="0" err="1"/>
              <a:t>Build</a:t>
            </a:r>
            <a:r>
              <a:rPr lang="nl-NL" sz="1700" dirty="0"/>
              <a:t> &amp; Test prototype </a:t>
            </a:r>
            <a:r>
              <a:rPr lang="nl-NL" sz="1700" dirty="0" err="1"/>
              <a:t>and</a:t>
            </a:r>
            <a:r>
              <a:rPr lang="nl-NL" sz="1700" dirty="0"/>
              <a:t> </a:t>
            </a:r>
            <a:r>
              <a:rPr lang="nl-NL" sz="1700" dirty="0" err="1"/>
              <a:t>Validate</a:t>
            </a:r>
            <a:r>
              <a:rPr lang="nl-NL" sz="1700" dirty="0"/>
              <a:t> user </a:t>
            </a:r>
            <a:r>
              <a:rPr lang="nl-NL" sz="1700" dirty="0" err="1"/>
              <a:t>needs</a:t>
            </a:r>
            <a:r>
              <a:rPr lang="nl-NL" sz="1700" dirty="0"/>
              <a:t> </a:t>
            </a:r>
          </a:p>
          <a:p>
            <a:pPr lvl="1"/>
            <a:r>
              <a:rPr lang="nl-NL" sz="1700" dirty="0"/>
              <a:t>Test </a:t>
            </a:r>
            <a:r>
              <a:rPr lang="nl-NL" sz="1700" dirty="0" err="1"/>
              <a:t>and</a:t>
            </a:r>
            <a:r>
              <a:rPr lang="nl-NL" sz="1700" dirty="0"/>
              <a:t> Interview </a:t>
            </a:r>
            <a:r>
              <a:rPr lang="nl-NL" sz="1700" dirty="0" err="1"/>
              <a:t>with</a:t>
            </a:r>
            <a:r>
              <a:rPr lang="nl-NL" sz="1700" dirty="0"/>
              <a:t> </a:t>
            </a:r>
            <a:r>
              <a:rPr lang="nl-NL" sz="1700" dirty="0" err="1"/>
              <a:t>the</a:t>
            </a:r>
            <a:r>
              <a:rPr lang="nl-NL" sz="1700" dirty="0"/>
              <a:t> user</a:t>
            </a:r>
          </a:p>
          <a:p>
            <a:pPr marL="0" indent="0">
              <a:buNone/>
            </a:pPr>
            <a:endParaRPr lang="nl-NL" sz="2100" dirty="0"/>
          </a:p>
        </p:txBody>
      </p:sp>
      <p:pic>
        <p:nvPicPr>
          <p:cNvPr id="5" name="Picture 4" descr="A group of people sitting around a table with a paper&#10;&#10;AI-generated content may be incorrect.">
            <a:extLst>
              <a:ext uri="{FF2B5EF4-FFF2-40B4-BE49-F238E27FC236}">
                <a16:creationId xmlns:a16="http://schemas.microsoft.com/office/drawing/2014/main" id="{0E9AA76A-1EAE-A592-3464-94B2567D63D6}"/>
              </a:ext>
            </a:extLst>
          </p:cNvPr>
          <p:cNvPicPr>
            <a:picLocks noChangeAspect="1"/>
          </p:cNvPicPr>
          <p:nvPr/>
        </p:nvPicPr>
        <p:blipFill>
          <a:blip r:embed="rId3"/>
          <a:srcRect l="25055" r="20830" b="2"/>
          <a:stretch/>
        </p:blipFill>
        <p:spPr>
          <a:xfrm>
            <a:off x="7675658" y="2093976"/>
            <a:ext cx="3941064" cy="4096512"/>
          </a:xfrm>
          <a:prstGeom prst="rect">
            <a:avLst/>
          </a:prstGeom>
        </p:spPr>
      </p:pic>
    </p:spTree>
    <p:extLst>
      <p:ext uri="{BB962C8B-B14F-4D97-AF65-F5344CB8AC3E}">
        <p14:creationId xmlns:p14="http://schemas.microsoft.com/office/powerpoint/2010/main" val="18793737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9FE8966-74A7-8BD0-C7C5-566165123A8A}"/>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200" dirty="0"/>
              <a:t>Conducting the Interview</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jdelijke aanduiding voor inhoud 3">
            <a:extLst>
              <a:ext uri="{FF2B5EF4-FFF2-40B4-BE49-F238E27FC236}">
                <a16:creationId xmlns:a16="http://schemas.microsoft.com/office/drawing/2014/main" id="{B288ABB5-D885-D0B1-4ED5-EE106CD7E3EA}"/>
              </a:ext>
            </a:extLst>
          </p:cNvPr>
          <p:cNvSpPr>
            <a:spLocks noGrp="1"/>
          </p:cNvSpPr>
          <p:nvPr>
            <p:ph sz="half" idx="2"/>
          </p:nvPr>
        </p:nvSpPr>
        <p:spPr>
          <a:xfrm>
            <a:off x="640080" y="2872899"/>
            <a:ext cx="4243589" cy="3320668"/>
          </a:xfrm>
        </p:spPr>
        <p:txBody>
          <a:bodyPr vert="horz" lIns="91440" tIns="45720" rIns="91440" bIns="45720" rtlCol="0">
            <a:normAutofit/>
          </a:bodyPr>
          <a:lstStyle/>
          <a:p>
            <a:r>
              <a:rPr lang="en-US" sz="1700" dirty="0"/>
              <a:t>Run the Interview</a:t>
            </a:r>
          </a:p>
          <a:p>
            <a:pPr lvl="1"/>
            <a:r>
              <a:rPr lang="en-US" sz="1700" dirty="0"/>
              <a:t>Capture responses. For example on </a:t>
            </a:r>
            <a:r>
              <a:rPr lang="en-US" sz="1700" dirty="0" err="1"/>
              <a:t>post-it</a:t>
            </a:r>
            <a:r>
              <a:rPr lang="en-US" sz="1700" dirty="0"/>
              <a:t> notes</a:t>
            </a:r>
          </a:p>
          <a:p>
            <a:r>
              <a:rPr lang="en-US" sz="1700" dirty="0"/>
              <a:t>Ask About User's Role</a:t>
            </a:r>
          </a:p>
          <a:p>
            <a:pPr lvl="1"/>
            <a:r>
              <a:rPr lang="en-US" sz="1700" dirty="0"/>
              <a:t>Inquire about the user’s role</a:t>
            </a:r>
          </a:p>
          <a:p>
            <a:pPr lvl="1"/>
            <a:r>
              <a:rPr lang="en-US" sz="1700" dirty="0"/>
              <a:t>Discuss professional events they attend</a:t>
            </a:r>
          </a:p>
        </p:txBody>
      </p:sp>
      <p:pic>
        <p:nvPicPr>
          <p:cNvPr id="5" name="Tijdelijke aanduiding voor inhoud 4" descr="People at the meeting desk">
            <a:extLst>
              <a:ext uri="{FF2B5EF4-FFF2-40B4-BE49-F238E27FC236}">
                <a16:creationId xmlns:a16="http://schemas.microsoft.com/office/drawing/2014/main" id="{BA8502BB-E318-40F8-A794-3110DD0DF853}"/>
              </a:ext>
            </a:extLst>
          </p:cNvPr>
          <p:cNvPicPr>
            <a:picLocks noGrp="1" noChangeAspect="1"/>
          </p:cNvPicPr>
          <p:nvPr>
            <p:ph sz="half" idx="1"/>
          </p:nvPr>
        </p:nvPicPr>
        <p:blipFill>
          <a:blip r:embed="rId3"/>
          <a:srcRect l="17632" r="25948"/>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2534775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4DD357D-34BB-3E66-1EC8-98106BF137A4}"/>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sz="5400" kern="1200" dirty="0">
                <a:solidFill>
                  <a:schemeClr val="tx1"/>
                </a:solidFill>
                <a:latin typeface="+mj-lt"/>
                <a:ea typeface="+mj-ea"/>
                <a:cs typeface="+mj-cs"/>
              </a:rPr>
              <a:t>Sample Interview Questions</a:t>
            </a:r>
          </a:p>
        </p:txBody>
      </p:sp>
      <p:sp>
        <p:nvSpPr>
          <p:cNvPr id="32"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jdelijke aanduiding voor inhoud 3">
            <a:extLst>
              <a:ext uri="{FF2B5EF4-FFF2-40B4-BE49-F238E27FC236}">
                <a16:creationId xmlns:a16="http://schemas.microsoft.com/office/drawing/2014/main" id="{4FB29DED-8839-492A-9A55-0CC962301E30}"/>
              </a:ext>
            </a:extLst>
          </p:cNvPr>
          <p:cNvSpPr>
            <a:spLocks noGrp="1"/>
          </p:cNvSpPr>
          <p:nvPr>
            <p:ph sz="half" idx="2"/>
          </p:nvPr>
        </p:nvSpPr>
        <p:spPr>
          <a:xfrm>
            <a:off x="328247" y="1929384"/>
            <a:ext cx="11523784" cy="4645854"/>
          </a:xfrm>
        </p:spPr>
        <p:txBody>
          <a:bodyPr vert="horz" lIns="91440" tIns="45720" rIns="91440" bIns="45720" rtlCol="0">
            <a:normAutofit lnSpcReduction="10000"/>
          </a:bodyPr>
          <a:lstStyle/>
          <a:p>
            <a:pPr marL="0" indent="0">
              <a:buNone/>
            </a:pPr>
            <a:r>
              <a:rPr lang="en-US" sz="1800" u="sng" dirty="0"/>
              <a:t>Understanding the User’s Role and Background</a:t>
            </a:r>
          </a:p>
          <a:p>
            <a:pPr marL="0" indent="0">
              <a:buNone/>
            </a:pPr>
            <a:r>
              <a:rPr lang="en-US" sz="1800" b="1" dirty="0"/>
              <a:t>Can you describe your role at this event and what you hope to achieve?</a:t>
            </a:r>
            <a:br>
              <a:rPr lang="en-US" sz="1800" dirty="0"/>
            </a:br>
            <a:r>
              <a:rPr lang="en-US" sz="1800" b="1" dirty="0"/>
              <a:t>What types of professional events do you typically attend, and what draws you to them?</a:t>
            </a:r>
            <a:endParaRPr lang="en-US" sz="1800" dirty="0"/>
          </a:p>
          <a:p>
            <a:pPr marL="0" indent="0">
              <a:buNone/>
            </a:pPr>
            <a:r>
              <a:rPr lang="en-US" sz="1800" u="sng" dirty="0"/>
              <a:t>Uncovering Pain Points and Challenges</a:t>
            </a:r>
          </a:p>
          <a:p>
            <a:pPr marL="0" indent="0">
              <a:buNone/>
            </a:pPr>
            <a:r>
              <a:rPr lang="en-US" sz="1800" b="1" dirty="0"/>
              <a:t>What challenges or frustrations do you face when attending events?</a:t>
            </a:r>
            <a:br>
              <a:rPr lang="en-US" sz="1800" dirty="0"/>
            </a:br>
            <a:r>
              <a:rPr lang="en-US" sz="1800" b="1" dirty="0"/>
              <a:t>Have you ever experienced difficulties managing your schedule or keeping track of session details? If yes, please explain.</a:t>
            </a:r>
            <a:endParaRPr lang="en-US" sz="1800" dirty="0"/>
          </a:p>
          <a:p>
            <a:pPr marL="0" indent="0">
              <a:buNone/>
            </a:pPr>
            <a:r>
              <a:rPr lang="en-US" sz="1800" b="1" u="sng" dirty="0"/>
              <a:t>Identifying Must-Have App Features</a:t>
            </a:r>
          </a:p>
          <a:p>
            <a:pPr marL="0" indent="0">
              <a:buNone/>
            </a:pPr>
            <a:r>
              <a:rPr lang="en-US" sz="1800" b="1" dirty="0"/>
              <a:t>What features would make an event app indispensable for you?</a:t>
            </a:r>
            <a:br>
              <a:rPr lang="en-US" sz="1800" dirty="0"/>
            </a:br>
            <a:r>
              <a:rPr lang="en-US" sz="1800" b="1" dirty="0"/>
              <a:t>How important are functionalities like real-time schedule viewing, session details, and personal agenda management in enhancing your event experience?</a:t>
            </a:r>
            <a:endParaRPr lang="en-US" sz="1800" dirty="0"/>
          </a:p>
          <a:p>
            <a:pPr marL="0" indent="0">
              <a:buNone/>
            </a:pPr>
            <a:r>
              <a:rPr lang="en-US" sz="1800" b="1" u="sng" dirty="0"/>
              <a:t>Exploring Further Opportunities</a:t>
            </a:r>
          </a:p>
          <a:p>
            <a:pPr marL="0" indent="0">
              <a:buNone/>
            </a:pPr>
            <a:r>
              <a:rPr lang="en-US" sz="1800" b="1" dirty="0"/>
              <a:t>Can you recall a recent experience where a digital tool (or its absence) significantly impacted your event experience?</a:t>
            </a:r>
            <a:br>
              <a:rPr lang="en-US" sz="1800" dirty="0"/>
            </a:br>
            <a:r>
              <a:rPr lang="en-US" sz="1800" b="1" dirty="0"/>
              <a:t>What improvements or additional features would you suggest to better support your needs at events?</a:t>
            </a:r>
            <a:endParaRPr lang="en-US" sz="1800" dirty="0"/>
          </a:p>
        </p:txBody>
      </p:sp>
    </p:spTree>
    <p:extLst>
      <p:ext uri="{BB962C8B-B14F-4D97-AF65-F5344CB8AC3E}">
        <p14:creationId xmlns:p14="http://schemas.microsoft.com/office/powerpoint/2010/main" val="11847957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D589A9-EF8E-2D72-1DB2-B8828B060299}"/>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200"/>
              <a:t>Session Overview &amp; Goals</a:t>
            </a:r>
          </a:p>
        </p:txBody>
      </p:sp>
      <p:sp>
        <p:nvSpPr>
          <p:cNvPr id="4" name="Tijdelijke aanduiding voor inhoud 3">
            <a:extLst>
              <a:ext uri="{FF2B5EF4-FFF2-40B4-BE49-F238E27FC236}">
                <a16:creationId xmlns:a16="http://schemas.microsoft.com/office/drawing/2014/main" id="{39F48429-CE3D-4298-A268-BFFE5B255E61}"/>
              </a:ext>
            </a:extLst>
          </p:cNvPr>
          <p:cNvSpPr>
            <a:spLocks noGrp="1"/>
          </p:cNvSpPr>
          <p:nvPr>
            <p:ph sz="half" idx="2"/>
          </p:nvPr>
        </p:nvSpPr>
        <p:spPr>
          <a:xfrm>
            <a:off x="640080" y="2872899"/>
            <a:ext cx="4243589" cy="3320668"/>
          </a:xfrm>
        </p:spPr>
        <p:txBody>
          <a:bodyPr vert="horz" lIns="91440" tIns="45720" rIns="91440" bIns="45720" rtlCol="0">
            <a:normAutofit/>
          </a:bodyPr>
          <a:lstStyle/>
          <a:p>
            <a:r>
              <a:rPr lang="en-US" sz="1700"/>
              <a:t>Introduction to Breakout Session</a:t>
            </a:r>
          </a:p>
          <a:p>
            <a:pPr lvl="1"/>
            <a:r>
              <a:rPr lang="en-US" sz="1700"/>
              <a:t>Goal: Learn rapid app prototyping through user interviews</a:t>
            </a:r>
          </a:p>
          <a:p>
            <a:r>
              <a:rPr lang="en-US" sz="1700"/>
              <a:t>Steps Overview</a:t>
            </a:r>
          </a:p>
          <a:p>
            <a:pPr lvl="1"/>
            <a:r>
              <a:rPr lang="en-US" sz="1700"/>
              <a:t>Introduction</a:t>
            </a:r>
          </a:p>
          <a:p>
            <a:pPr lvl="1"/>
            <a:r>
              <a:rPr lang="en-US" sz="1700"/>
              <a:t>Challenge Briefing</a:t>
            </a:r>
          </a:p>
          <a:p>
            <a:pPr lvl="1"/>
            <a:r>
              <a:rPr lang="en-US" sz="1700"/>
              <a:t>User Interview</a:t>
            </a:r>
          </a:p>
          <a:p>
            <a:pPr lvl="1"/>
            <a:r>
              <a:rPr lang="en-US" sz="1700"/>
              <a:t>Insight Translation</a:t>
            </a:r>
          </a:p>
          <a:p>
            <a:pPr lvl="1"/>
            <a:r>
              <a:rPr lang="en-US" sz="1700"/>
              <a:t>Prototype Building</a:t>
            </a:r>
          </a:p>
          <a:p>
            <a:pPr lvl="1"/>
            <a:r>
              <a:rPr lang="en-US" sz="1700"/>
              <a:t>Testing</a:t>
            </a:r>
          </a:p>
        </p:txBody>
      </p:sp>
      <p:pic>
        <p:nvPicPr>
          <p:cNvPr id="5" name="Tijdelijke aanduiding voor inhoud 4" descr="Layout of website design sketches on white paper">
            <a:extLst>
              <a:ext uri="{FF2B5EF4-FFF2-40B4-BE49-F238E27FC236}">
                <a16:creationId xmlns:a16="http://schemas.microsoft.com/office/drawing/2014/main" id="{3D91EE8D-D89A-44EF-88EA-F0F88F32FEE8}"/>
              </a:ext>
            </a:extLst>
          </p:cNvPr>
          <p:cNvPicPr>
            <a:picLocks noGrp="1" noChangeAspect="1"/>
          </p:cNvPicPr>
          <p:nvPr>
            <p:ph sz="half" idx="1"/>
          </p:nvPr>
        </p:nvPicPr>
        <p:blipFill>
          <a:blip r:embed="rId3"/>
          <a:srcRect l="11374" r="35967"/>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3396055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9065CB-839A-566D-3C10-31FCB1DBE36B}"/>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200" dirty="0"/>
              <a:t>Translating Insights</a:t>
            </a:r>
          </a:p>
        </p:txBody>
      </p:sp>
      <p:sp>
        <p:nvSpPr>
          <p:cNvPr id="4" name="Tijdelijke aanduiding voor inhoud 3">
            <a:extLst>
              <a:ext uri="{FF2B5EF4-FFF2-40B4-BE49-F238E27FC236}">
                <a16:creationId xmlns:a16="http://schemas.microsoft.com/office/drawing/2014/main" id="{A1DB1708-E195-A7EB-6F6B-ED205337AA14}"/>
              </a:ext>
            </a:extLst>
          </p:cNvPr>
          <p:cNvSpPr>
            <a:spLocks noGrp="1"/>
          </p:cNvSpPr>
          <p:nvPr>
            <p:ph sz="half" idx="2"/>
          </p:nvPr>
        </p:nvSpPr>
        <p:spPr>
          <a:xfrm>
            <a:off x="640080" y="2872899"/>
            <a:ext cx="4243589" cy="3320668"/>
          </a:xfrm>
        </p:spPr>
        <p:txBody>
          <a:bodyPr vert="horz" lIns="91440" tIns="45720" rIns="91440" bIns="45720" rtlCol="0">
            <a:normAutofit lnSpcReduction="10000"/>
          </a:bodyPr>
          <a:lstStyle/>
          <a:p>
            <a:r>
              <a:rPr lang="en-US" sz="1700" dirty="0"/>
              <a:t>Photograph or Transcribe Post-its or record the audio and create a transcript. </a:t>
            </a:r>
          </a:p>
          <a:p>
            <a:r>
              <a:rPr lang="en-US" sz="1700" dirty="0"/>
              <a:t>Use ChatGPT for Data Conversion</a:t>
            </a:r>
          </a:p>
          <a:p>
            <a:pPr lvl="1"/>
            <a:r>
              <a:rPr lang="en-US" sz="1700" dirty="0"/>
              <a:t>Convert captured data into a concise summary</a:t>
            </a:r>
          </a:p>
          <a:p>
            <a:pPr lvl="1"/>
            <a:r>
              <a:rPr lang="en-US" sz="1700" dirty="0"/>
              <a:t>Create a clear prototype prompt</a:t>
            </a:r>
          </a:p>
          <a:p>
            <a:r>
              <a:rPr lang="en-US" sz="1700" dirty="0"/>
              <a:t>Example Output</a:t>
            </a:r>
          </a:p>
          <a:p>
            <a:pPr lvl="1"/>
            <a:r>
              <a:rPr lang="en-US" sz="1700" dirty="0"/>
              <a:t>“Build me an app for event attendees that offers schedule viewing, session details, and personal agenda management.”</a:t>
            </a:r>
          </a:p>
        </p:txBody>
      </p:sp>
      <p:pic>
        <p:nvPicPr>
          <p:cNvPr id="5" name="Tijdelijke aanduiding voor inhoud 4" descr="Sticky notes on a wall">
            <a:extLst>
              <a:ext uri="{FF2B5EF4-FFF2-40B4-BE49-F238E27FC236}">
                <a16:creationId xmlns:a16="http://schemas.microsoft.com/office/drawing/2014/main" id="{5D2FB75C-7D3C-4165-9568-85940D2866F2}"/>
              </a:ext>
            </a:extLst>
          </p:cNvPr>
          <p:cNvPicPr>
            <a:picLocks noGrp="1" noChangeAspect="1"/>
          </p:cNvPicPr>
          <p:nvPr>
            <p:ph sz="half" idx="1"/>
          </p:nvPr>
        </p:nvPicPr>
        <p:blipFill>
          <a:blip r:embed="rId3"/>
          <a:srcRect l="13124" r="14908"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7148347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5AB6AA9-457F-ED0C-9A90-2ED03B2DE10B}"/>
              </a:ext>
            </a:extLst>
          </p:cNvPr>
          <p:cNvSpPr>
            <a:spLocks noGrp="1"/>
          </p:cNvSpPr>
          <p:nvPr>
            <p:ph type="title"/>
          </p:nvPr>
        </p:nvSpPr>
        <p:spPr>
          <a:xfrm>
            <a:off x="572493" y="238539"/>
            <a:ext cx="11018520" cy="1434415"/>
          </a:xfrm>
        </p:spPr>
        <p:txBody>
          <a:bodyPr vert="horz" lIns="91440" tIns="45720" rIns="91440" bIns="45720" rtlCol="0" anchor="b">
            <a:normAutofit fontScale="90000"/>
          </a:bodyPr>
          <a:lstStyle/>
          <a:p>
            <a:r>
              <a:rPr lang="en-US" sz="5400" dirty="0"/>
              <a:t>For example when Using ChatGPT </a:t>
            </a:r>
          </a:p>
        </p:txBody>
      </p:sp>
      <p:sp>
        <p:nvSpPr>
          <p:cNvPr id="1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jdelijke aanduiding voor inhoud 3">
            <a:extLst>
              <a:ext uri="{FF2B5EF4-FFF2-40B4-BE49-F238E27FC236}">
                <a16:creationId xmlns:a16="http://schemas.microsoft.com/office/drawing/2014/main" id="{207293B9-4430-B9CA-8617-51034FA41DC8}"/>
              </a:ext>
            </a:extLst>
          </p:cNvPr>
          <p:cNvSpPr>
            <a:spLocks noGrp="1"/>
          </p:cNvSpPr>
          <p:nvPr>
            <p:ph sz="half" idx="2"/>
          </p:nvPr>
        </p:nvSpPr>
        <p:spPr>
          <a:xfrm>
            <a:off x="572492" y="2071316"/>
            <a:ext cx="9978277" cy="4119172"/>
          </a:xfrm>
        </p:spPr>
        <p:txBody>
          <a:bodyPr vert="horz" lIns="91440" tIns="45720" rIns="91440" bIns="45720" rtlCol="0" anchor="t">
            <a:normAutofit fontScale="92500" lnSpcReduction="10000"/>
          </a:bodyPr>
          <a:lstStyle/>
          <a:p>
            <a:pPr marL="228600" lvl="1" indent="0">
              <a:buNone/>
            </a:pPr>
            <a:r>
              <a:rPr lang="en-US" sz="1800" b="1" dirty="0"/>
              <a:t>Upload photo from post its or the transcript of the interview in ChatGPT </a:t>
            </a:r>
            <a:br>
              <a:rPr lang="en-US" sz="1800" b="1" dirty="0"/>
            </a:br>
            <a:br>
              <a:rPr lang="en-US" sz="1800" b="1" dirty="0"/>
            </a:br>
            <a:r>
              <a:rPr lang="en-US" sz="1800" b="1" dirty="0"/>
              <a:t>Give ChatGPT the following Prompt:</a:t>
            </a:r>
            <a:br>
              <a:rPr lang="en-US" sz="1800" b="1" dirty="0"/>
            </a:br>
            <a:br>
              <a:rPr lang="en-US" sz="1800" b="1" dirty="0"/>
            </a:br>
            <a:r>
              <a:rPr lang="en-US" sz="1800" b="1" i="1" dirty="0"/>
              <a:t>I want to build a digital prototype for an app that can be used by people visiting a conference. We will build the app in </a:t>
            </a:r>
            <a:r>
              <a:rPr lang="en-US" sz="1800" b="1" i="1" dirty="0" err="1"/>
              <a:t>bolt.new</a:t>
            </a:r>
            <a:r>
              <a:rPr lang="en-US" sz="1800" b="1" i="1" dirty="0"/>
              <a:t>. </a:t>
            </a:r>
            <a:br>
              <a:rPr lang="en-US" sz="1800" b="1" i="1" dirty="0"/>
            </a:br>
            <a:br>
              <a:rPr lang="en-US" sz="1800" b="1" i="1" dirty="0"/>
            </a:br>
            <a:r>
              <a:rPr lang="en-US" sz="1800" b="1" i="1" dirty="0" err="1"/>
              <a:t>Analyse</a:t>
            </a:r>
            <a:r>
              <a:rPr lang="en-US" sz="1800" b="1" i="1" dirty="0"/>
              <a:t> the image attached and use the analysis to write a prompt that I can use in </a:t>
            </a:r>
            <a:r>
              <a:rPr lang="en-US" sz="1800" b="1" i="1" dirty="0" err="1"/>
              <a:t>bolt.new</a:t>
            </a:r>
            <a:r>
              <a:rPr lang="en-US" sz="1800" b="1" i="1" dirty="0"/>
              <a:t> </a:t>
            </a:r>
            <a:br>
              <a:rPr lang="en-US" sz="1800" b="1" i="1" dirty="0"/>
            </a:br>
            <a:br>
              <a:rPr lang="en-US" sz="1800" b="1" i="1" dirty="0"/>
            </a:br>
            <a:r>
              <a:rPr lang="en-US" sz="1800" b="1" i="1" dirty="0"/>
              <a:t>The prompt for </a:t>
            </a:r>
            <a:r>
              <a:rPr lang="en-US" sz="1800" b="1" i="1" dirty="0" err="1"/>
              <a:t>bolt.new</a:t>
            </a:r>
            <a:r>
              <a:rPr lang="en-US" sz="1800" b="1" i="1" dirty="0"/>
              <a:t> should convey the type of user and their needs. It should also explain what the goal of the attendees is when visiting an event and describe certain features such as:</a:t>
            </a:r>
          </a:p>
          <a:p>
            <a:pPr marL="228600" lvl="1" indent="0">
              <a:buNone/>
            </a:pPr>
            <a:br>
              <a:rPr lang="en-US" sz="1800" b="1" i="1" dirty="0"/>
            </a:br>
            <a:r>
              <a:rPr lang="en-US" sz="1800" b="1" i="1" dirty="0"/>
              <a:t>Features of the App</a:t>
            </a:r>
          </a:p>
          <a:p>
            <a:pPr marL="457200" lvl="1" indent="0">
              <a:buNone/>
            </a:pPr>
            <a:r>
              <a:rPr lang="en-US" sz="1800" b="1" i="1" dirty="0"/>
              <a:t>Schedule viewing</a:t>
            </a:r>
          </a:p>
          <a:p>
            <a:pPr marL="457200" lvl="1" indent="0">
              <a:buNone/>
            </a:pPr>
            <a:r>
              <a:rPr lang="en-US" sz="1800" b="1" i="1" dirty="0"/>
              <a:t>Session details</a:t>
            </a:r>
          </a:p>
          <a:p>
            <a:pPr marL="457200" lvl="1" indent="0">
              <a:buNone/>
            </a:pPr>
            <a:r>
              <a:rPr lang="en-US" sz="1800" b="1" i="1" dirty="0"/>
              <a:t>Personal agenda management</a:t>
            </a:r>
          </a:p>
          <a:p>
            <a:pPr marL="0" indent="0">
              <a:buNone/>
            </a:pPr>
            <a:endParaRPr lang="en-US" sz="1800" b="1" dirty="0"/>
          </a:p>
        </p:txBody>
      </p:sp>
    </p:spTree>
    <p:extLst>
      <p:ext uri="{BB962C8B-B14F-4D97-AF65-F5344CB8AC3E}">
        <p14:creationId xmlns:p14="http://schemas.microsoft.com/office/powerpoint/2010/main" val="28892749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DCDDB-06BD-40E9-7EE8-8C16991C0681}"/>
              </a:ext>
            </a:extLst>
          </p:cNvPr>
          <p:cNvSpPr>
            <a:spLocks noGrp="1"/>
          </p:cNvSpPr>
          <p:nvPr>
            <p:ph type="title"/>
          </p:nvPr>
        </p:nvSpPr>
        <p:spPr>
          <a:xfrm>
            <a:off x="704088" y="914401"/>
            <a:ext cx="6766560" cy="1307592"/>
          </a:xfrm>
        </p:spPr>
        <p:txBody>
          <a:bodyPr vert="horz" lIns="91440" tIns="45720" rIns="91440" bIns="45720" rtlCol="0" anchor="t">
            <a:normAutofit/>
          </a:bodyPr>
          <a:lstStyle/>
          <a:p>
            <a:pPr>
              <a:lnSpc>
                <a:spcPct val="90000"/>
              </a:lnSpc>
            </a:pPr>
            <a:r>
              <a:rPr lang="en-US" dirty="0"/>
              <a:t>Prototype Creation  </a:t>
            </a:r>
            <a:r>
              <a:rPr lang="en-US" dirty="0" err="1"/>
              <a:t>Bolt.new</a:t>
            </a:r>
            <a:endParaRPr lang="en-US" dirty="0"/>
          </a:p>
        </p:txBody>
      </p:sp>
      <p:sp>
        <p:nvSpPr>
          <p:cNvPr id="4" name="Content Placeholder 3">
            <a:extLst>
              <a:ext uri="{FF2B5EF4-FFF2-40B4-BE49-F238E27FC236}">
                <a16:creationId xmlns:a16="http://schemas.microsoft.com/office/drawing/2014/main" id="{01EE71AF-7C89-39DB-FB88-AF95DCFC8255}"/>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04088" y="2221994"/>
            <a:ext cx="7420004" cy="3739896"/>
          </a:xfrm>
        </p:spPr>
        <p:txBody>
          <a:bodyPr>
            <a:normAutofit/>
          </a:bodyPr>
          <a:lstStyle/>
          <a:p>
            <a:pPr marL="514350" indent="-514350">
              <a:spcBef>
                <a:spcPts val="2500"/>
              </a:spcBef>
              <a:buFont typeface="+mj-lt"/>
              <a:buAutoNum type="arabicPeriod"/>
            </a:pPr>
            <a:r>
              <a:rPr lang="en-US" sz="3600" b="1" dirty="0"/>
              <a:t>Visit </a:t>
            </a:r>
            <a:r>
              <a:rPr lang="en-US" sz="3600" b="1" dirty="0" err="1"/>
              <a:t>Bolt.new</a:t>
            </a:r>
            <a:endParaRPr lang="en-US" sz="3600" b="1" dirty="0"/>
          </a:p>
          <a:p>
            <a:pPr marL="514350" indent="-514350">
              <a:spcBef>
                <a:spcPts val="2500"/>
              </a:spcBef>
              <a:buFont typeface="+mj-lt"/>
              <a:buAutoNum type="arabicPeriod"/>
            </a:pPr>
            <a:r>
              <a:rPr lang="en-US" sz="3600" b="1" dirty="0"/>
              <a:t>Create Account</a:t>
            </a:r>
          </a:p>
          <a:p>
            <a:pPr marL="514350" indent="-514350">
              <a:spcBef>
                <a:spcPts val="2500"/>
              </a:spcBef>
              <a:buFont typeface="+mj-lt"/>
              <a:buAutoNum type="arabicPeriod"/>
            </a:pPr>
            <a:r>
              <a:rPr lang="en-US" sz="3600" b="1" dirty="0"/>
              <a:t>Enter Prompt from ChatGPT </a:t>
            </a:r>
          </a:p>
        </p:txBody>
      </p:sp>
      <p:pic>
        <p:nvPicPr>
          <p:cNvPr id="11" name="Picture 10" descr="A qr code on a white background&#10;&#10;AI-generated content may be incorrect.">
            <a:extLst>
              <a:ext uri="{FF2B5EF4-FFF2-40B4-BE49-F238E27FC236}">
                <a16:creationId xmlns:a16="http://schemas.microsoft.com/office/drawing/2014/main" id="{C3178E98-A1EB-BBED-C352-5B805BE51072}"/>
              </a:ext>
            </a:extLst>
          </p:cNvPr>
          <p:cNvPicPr>
            <a:picLocks noChangeAspect="1"/>
          </p:cNvPicPr>
          <p:nvPr/>
        </p:nvPicPr>
        <p:blipFill>
          <a:blip r:embed="rId3"/>
          <a:stretch>
            <a:fillRect/>
          </a:stretch>
        </p:blipFill>
        <p:spPr>
          <a:xfrm>
            <a:off x="8004671" y="914401"/>
            <a:ext cx="3739897" cy="3739897"/>
          </a:xfrm>
          <a:prstGeom prst="rect">
            <a:avLst/>
          </a:prstGeom>
        </p:spPr>
      </p:pic>
    </p:spTree>
    <p:extLst>
      <p:ext uri="{BB962C8B-B14F-4D97-AF65-F5344CB8AC3E}">
        <p14:creationId xmlns:p14="http://schemas.microsoft.com/office/powerpoint/2010/main" val="2995432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0CEDAAF-5380-309C-3743-42633EC47F1A}"/>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200" dirty="0"/>
              <a:t>Building the Prototype in Bolt</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jdelijke aanduiding voor inhoud 3">
            <a:extLst>
              <a:ext uri="{FF2B5EF4-FFF2-40B4-BE49-F238E27FC236}">
                <a16:creationId xmlns:a16="http://schemas.microsoft.com/office/drawing/2014/main" id="{ACDF19A3-3808-896D-1062-A03CFBCB6046}"/>
              </a:ext>
            </a:extLst>
          </p:cNvPr>
          <p:cNvSpPr>
            <a:spLocks noGrp="1"/>
          </p:cNvSpPr>
          <p:nvPr>
            <p:ph sz="half" idx="2"/>
          </p:nvPr>
        </p:nvSpPr>
        <p:spPr>
          <a:xfrm>
            <a:off x="640080" y="2872899"/>
            <a:ext cx="4243589" cy="3320668"/>
          </a:xfrm>
        </p:spPr>
        <p:txBody>
          <a:bodyPr vert="horz" lIns="91440" tIns="45720" rIns="91440" bIns="45720" rtlCol="0">
            <a:normAutofit fontScale="92500" lnSpcReduction="20000"/>
          </a:bodyPr>
          <a:lstStyle/>
          <a:p>
            <a:r>
              <a:rPr lang="en-US" sz="2000"/>
              <a:t>Input Summary into Bolt</a:t>
            </a:r>
          </a:p>
          <a:p>
            <a:pPr lvl="1"/>
            <a:r>
              <a:rPr lang="en-US" sz="2000"/>
              <a:t>Groups should enter their summaries into the Bolt system</a:t>
            </a:r>
          </a:p>
          <a:p>
            <a:r>
              <a:rPr lang="en-US" sz="2000"/>
              <a:t>Bolt Generates Prototype</a:t>
            </a:r>
          </a:p>
          <a:p>
            <a:pPr lvl="1"/>
            <a:r>
              <a:rPr lang="en-US" sz="2000"/>
              <a:t>Bolt will create a prototype based on the provided summary</a:t>
            </a:r>
          </a:p>
          <a:p>
            <a:r>
              <a:rPr lang="en-US" sz="2000"/>
              <a:t>Observe AI Translation</a:t>
            </a:r>
          </a:p>
          <a:p>
            <a:pPr lvl="1"/>
            <a:r>
              <a:rPr lang="en-US" sz="2000"/>
              <a:t>Encourage observation of how AI converts insights into a prototype</a:t>
            </a:r>
          </a:p>
        </p:txBody>
      </p:sp>
      <p:pic>
        <p:nvPicPr>
          <p:cNvPr id="5" name="Tijdelijke aanduiding voor inhoud 4" descr="AI Technology. Businessman touch brain working data and Algorithm of Artificial Intelligence in the future business and coding software development synchronize network connection, Data science.">
            <a:extLst>
              <a:ext uri="{FF2B5EF4-FFF2-40B4-BE49-F238E27FC236}">
                <a16:creationId xmlns:a16="http://schemas.microsoft.com/office/drawing/2014/main" id="{C30DE21B-30B8-4533-BF04-86DD79294FC8}"/>
              </a:ext>
            </a:extLst>
          </p:cNvPr>
          <p:cNvPicPr>
            <a:picLocks noGrp="1" noChangeAspect="1"/>
          </p:cNvPicPr>
          <p:nvPr>
            <p:ph sz="half" idx="1"/>
          </p:nvPr>
        </p:nvPicPr>
        <p:blipFill>
          <a:blip r:embed="rId3"/>
          <a:srcRect l="20366" r="4202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1884045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8654244-AB0F-0617-B5C3-7C90ECF51943}"/>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5400" dirty="0"/>
              <a:t>Testing &amp; Validation</a:t>
            </a:r>
          </a:p>
        </p:txBody>
      </p:sp>
      <p:sp>
        <p:nvSpPr>
          <p:cNvPr id="1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jdelijke aanduiding voor inhoud 3">
            <a:extLst>
              <a:ext uri="{FF2B5EF4-FFF2-40B4-BE49-F238E27FC236}">
                <a16:creationId xmlns:a16="http://schemas.microsoft.com/office/drawing/2014/main" id="{DC13BCFB-0CB2-0775-2709-A3512A433A29}"/>
              </a:ext>
            </a:extLst>
          </p:cNvPr>
          <p:cNvSpPr>
            <a:spLocks noGrp="1"/>
          </p:cNvSpPr>
          <p:nvPr>
            <p:ph sz="half" idx="2"/>
          </p:nvPr>
        </p:nvSpPr>
        <p:spPr>
          <a:xfrm>
            <a:off x="962105" y="2405072"/>
            <a:ext cx="10583187" cy="4119172"/>
          </a:xfrm>
        </p:spPr>
        <p:txBody>
          <a:bodyPr vert="horz" lIns="91440" tIns="45720" rIns="91440" bIns="45720" rtlCol="0" anchor="t">
            <a:normAutofit/>
          </a:bodyPr>
          <a:lstStyle/>
          <a:p>
            <a:r>
              <a:rPr lang="en-US" sz="2000" dirty="0"/>
              <a:t>Assessing App's Effectiveness</a:t>
            </a:r>
          </a:p>
          <a:p>
            <a:pPr lvl="1"/>
            <a:r>
              <a:rPr lang="en-US" sz="2000" dirty="0"/>
              <a:t>Does the app address your main needs at the event?</a:t>
            </a:r>
          </a:p>
          <a:p>
            <a:r>
              <a:rPr lang="en-US" sz="2000" dirty="0"/>
              <a:t>Evaluating Features</a:t>
            </a:r>
          </a:p>
          <a:p>
            <a:pPr lvl="1"/>
            <a:r>
              <a:rPr lang="en-US" sz="2000" dirty="0"/>
              <a:t>Which features do you find most useful or lacking?</a:t>
            </a:r>
          </a:p>
          <a:p>
            <a:r>
              <a:rPr lang="en-US" sz="2000" dirty="0"/>
              <a:t>Navigation Intuitiveness</a:t>
            </a:r>
          </a:p>
          <a:p>
            <a:pPr lvl="1"/>
            <a:r>
              <a:rPr lang="en-US" sz="2000" dirty="0"/>
              <a:t>How intuitive is the navigation?</a:t>
            </a:r>
          </a:p>
          <a:p>
            <a:r>
              <a:rPr lang="en-US" sz="2000" dirty="0"/>
              <a:t>Suggestions for Improvement</a:t>
            </a:r>
          </a:p>
          <a:p>
            <a:pPr lvl="1"/>
            <a:r>
              <a:rPr lang="en-US" sz="2000" dirty="0"/>
              <a:t>What improvements would enhance your experience?</a:t>
            </a:r>
          </a:p>
          <a:p>
            <a:r>
              <a:rPr lang="en-US" sz="2000" dirty="0"/>
              <a:t>Usage at Real Events</a:t>
            </a:r>
          </a:p>
          <a:p>
            <a:pPr lvl="1"/>
            <a:r>
              <a:rPr lang="en-US" sz="2000" dirty="0"/>
              <a:t>Would you use this app at a real event? Why or why not?</a:t>
            </a:r>
          </a:p>
        </p:txBody>
      </p:sp>
      <p:sp>
        <p:nvSpPr>
          <p:cNvPr id="6" name="TextBox 5">
            <a:extLst>
              <a:ext uri="{FF2B5EF4-FFF2-40B4-BE49-F238E27FC236}">
                <a16:creationId xmlns:a16="http://schemas.microsoft.com/office/drawing/2014/main" id="{09F5B8C6-BF75-6F26-07D8-E793E4B77D23}"/>
              </a:ext>
            </a:extLst>
          </p:cNvPr>
          <p:cNvSpPr txBox="1"/>
          <p:nvPr/>
        </p:nvSpPr>
        <p:spPr>
          <a:xfrm>
            <a:off x="572492" y="1888516"/>
            <a:ext cx="6355845" cy="400110"/>
          </a:xfrm>
          <a:prstGeom prst="rect">
            <a:avLst/>
          </a:prstGeom>
          <a:noFill/>
        </p:spPr>
        <p:txBody>
          <a:bodyPr wrap="square">
            <a:spAutoFit/>
          </a:bodyPr>
          <a:lstStyle/>
          <a:p>
            <a:pPr marL="0" indent="0">
              <a:spcBef>
                <a:spcPts val="2500"/>
              </a:spcBef>
              <a:buNone/>
            </a:pPr>
            <a:r>
              <a:rPr lang="en-US" sz="2000" b="1" dirty="0"/>
              <a:t>User Interview</a:t>
            </a:r>
          </a:p>
        </p:txBody>
      </p:sp>
    </p:spTree>
    <p:extLst>
      <p:ext uri="{BB962C8B-B14F-4D97-AF65-F5344CB8AC3E}">
        <p14:creationId xmlns:p14="http://schemas.microsoft.com/office/powerpoint/2010/main" val="27594524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C541B88-1AE9-40C3-AFD5-967787C197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E5F17139-31EE-46AC-B04F-DBBD852DD6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890596"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1B84F4FC-43E7-E5A8-DA69-36FE0C04DE5D}"/>
              </a:ext>
            </a:extLst>
          </p:cNvPr>
          <p:cNvSpPr>
            <a:spLocks noGrp="1"/>
          </p:cNvSpPr>
          <p:nvPr>
            <p:ph type="title"/>
          </p:nvPr>
        </p:nvSpPr>
        <p:spPr>
          <a:xfrm>
            <a:off x="-9" y="1195697"/>
            <a:ext cx="4890596" cy="4238118"/>
          </a:xfrm>
        </p:spPr>
        <p:txBody>
          <a:bodyPr>
            <a:normAutofit/>
          </a:bodyPr>
          <a:lstStyle/>
          <a:p>
            <a:r>
              <a:rPr lang="nl-NL" dirty="0" err="1">
                <a:solidFill>
                  <a:schemeClr val="bg1"/>
                </a:solidFill>
              </a:rPr>
              <a:t>Wrap</a:t>
            </a:r>
            <a:r>
              <a:rPr lang="nl-NL" dirty="0">
                <a:solidFill>
                  <a:schemeClr val="bg1"/>
                </a:solidFill>
              </a:rPr>
              <a:t>-Up &amp; </a:t>
            </a:r>
            <a:br>
              <a:rPr lang="nl-NL" dirty="0">
                <a:solidFill>
                  <a:schemeClr val="bg1"/>
                </a:solidFill>
              </a:rPr>
            </a:br>
            <a:r>
              <a:rPr lang="nl-NL" dirty="0" err="1">
                <a:solidFill>
                  <a:schemeClr val="bg1"/>
                </a:solidFill>
              </a:rPr>
              <a:t>Key</a:t>
            </a:r>
            <a:r>
              <a:rPr lang="nl-NL" dirty="0">
                <a:solidFill>
                  <a:schemeClr val="bg1"/>
                </a:solidFill>
              </a:rPr>
              <a:t> Take </a:t>
            </a:r>
            <a:r>
              <a:rPr lang="nl-NL" dirty="0" err="1">
                <a:solidFill>
                  <a:schemeClr val="bg1"/>
                </a:solidFill>
              </a:rPr>
              <a:t>aways</a:t>
            </a:r>
            <a:endParaRPr lang="nl-NL" dirty="0">
              <a:solidFill>
                <a:schemeClr val="bg1"/>
              </a:solidFill>
            </a:endParaRPr>
          </a:p>
        </p:txBody>
      </p:sp>
      <p:grpSp>
        <p:nvGrpSpPr>
          <p:cNvPr id="13" name="Graphic 38">
            <a:extLst>
              <a:ext uri="{FF2B5EF4-FFF2-40B4-BE49-F238E27FC236}">
                <a16:creationId xmlns:a16="http://schemas.microsoft.com/office/drawing/2014/main" id="{7CF625D3-71A3-4F30-A096-8EF334E959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2912"/>
            <a:ext cx="1910252" cy="709660"/>
            <a:chOff x="2267504" y="2540250"/>
            <a:chExt cx="1990951" cy="739640"/>
          </a:xfrm>
          <a:solidFill>
            <a:schemeClr val="bg1"/>
          </a:solidFill>
        </p:grpSpPr>
        <p:sp>
          <p:nvSpPr>
            <p:cNvPr id="14" name="Freeform: Shape 13">
              <a:extLst>
                <a:ext uri="{FF2B5EF4-FFF2-40B4-BE49-F238E27FC236}">
                  <a16:creationId xmlns:a16="http://schemas.microsoft.com/office/drawing/2014/main" id="{C6754E2F-F56E-4BA3-99DD-8EBF110E34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24A69059-7C49-49C6-B071-F2A9B558E0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sp>
        <p:nvSpPr>
          <p:cNvPr id="17" name="Oval 16">
            <a:extLst>
              <a:ext uri="{FF2B5EF4-FFF2-40B4-BE49-F238E27FC236}">
                <a16:creationId xmlns:a16="http://schemas.microsoft.com/office/drawing/2014/main" id="{89D16701-DA76-4F72-BB63-E2C3FFBDFE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260" y="4752208"/>
            <a:ext cx="365021" cy="36502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Oval 18">
            <a:extLst>
              <a:ext uri="{FF2B5EF4-FFF2-40B4-BE49-F238E27FC236}">
                <a16:creationId xmlns:a16="http://schemas.microsoft.com/office/drawing/2014/main" id="{1CC28BE1-9DC6-43FE-9582-39F091098D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260" y="4752208"/>
            <a:ext cx="365021" cy="365021"/>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1" name="Graphic 4">
            <a:extLst>
              <a:ext uri="{FF2B5EF4-FFF2-40B4-BE49-F238E27FC236}">
                <a16:creationId xmlns:a16="http://schemas.microsoft.com/office/drawing/2014/main" id="{AF9AF3F3-CE0C-4125-BDD7-346487FA0B4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09667" y="5539935"/>
            <a:ext cx="975169" cy="975171"/>
            <a:chOff x="5829300" y="3162300"/>
            <a:chExt cx="532256" cy="532257"/>
          </a:xfrm>
          <a:solidFill>
            <a:schemeClr val="bg1"/>
          </a:solidFill>
        </p:grpSpPr>
        <p:sp>
          <p:nvSpPr>
            <p:cNvPr id="22" name="Freeform: Shape 21">
              <a:extLst>
                <a:ext uri="{FF2B5EF4-FFF2-40B4-BE49-F238E27FC236}">
                  <a16:creationId xmlns:a16="http://schemas.microsoft.com/office/drawing/2014/main" id="{B31DFBFA-CF4D-4940-9086-26F83E5C6B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27854033-BD20-4C77-8C5B-048F4B3BDD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BC93AA74-BEB3-444F-835B-7AA6ECE61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F00DF1C9-6952-4704-B8B3-95406E18E4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B34783FD-297C-40D2-964B-DBAE4DE28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DE621623-0357-4FD5-A1AC-400501025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024F346E-10A0-458F-A9CA-8C0079472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7937A2F7-01A9-47F3-BED6-B61D998408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5B44DAF8-5073-441A-82E1-180385D35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52B0413D-0E36-4A90-8E6A-9EDC676A60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86059ECF-0D50-48AD-B67A-645EC29D3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B394906F-6BF2-447E-9886-F12708E128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A45EB96B-215A-4EBF-A594-2B08222339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dirty="0"/>
            </a:p>
          </p:txBody>
        </p:sp>
      </p:grpSp>
      <p:graphicFrame>
        <p:nvGraphicFramePr>
          <p:cNvPr id="20" name="Tijdelijke aanduiding voor inhoud 2">
            <a:extLst>
              <a:ext uri="{FF2B5EF4-FFF2-40B4-BE49-F238E27FC236}">
                <a16:creationId xmlns:a16="http://schemas.microsoft.com/office/drawing/2014/main" id="{1AD9E3C1-B5FB-9392-3CD8-CDBDB8F3308E}"/>
              </a:ext>
            </a:extLst>
          </p:cNvPr>
          <p:cNvGraphicFramePr>
            <a:graphicFrameLocks noGrp="1"/>
          </p:cNvGraphicFramePr>
          <p:nvPr>
            <p:ph idx="1"/>
            <p:extLst>
              <p:ext uri="{D42A27DB-BD31-4B8C-83A1-F6EECF244321}">
                <p14:modId xmlns:p14="http://schemas.microsoft.com/office/powerpoint/2010/main" val="3213540841"/>
              </p:ext>
            </p:extLst>
          </p:nvPr>
        </p:nvGraphicFramePr>
        <p:xfrm>
          <a:off x="5484139" y="477540"/>
          <a:ext cx="6301601" cy="58788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26798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4" name="Table 10">
            <a:extLst>
              <a:ext uri="{FF2B5EF4-FFF2-40B4-BE49-F238E27FC236}">
                <a16:creationId xmlns:a16="http://schemas.microsoft.com/office/drawing/2014/main" id="{EDBF4F07-47F3-5045-B013-FE6926F88827}"/>
              </a:ext>
            </a:extLst>
          </p:cNvPr>
          <p:cNvGraphicFramePr>
            <a:graphicFrameLocks noGrp="1"/>
          </p:cNvGraphicFramePr>
          <p:nvPr>
            <p:extLst>
              <p:ext uri="{D42A27DB-BD31-4B8C-83A1-F6EECF244321}">
                <p14:modId xmlns:p14="http://schemas.microsoft.com/office/powerpoint/2010/main" val="1212074064"/>
              </p:ext>
            </p:extLst>
          </p:nvPr>
        </p:nvGraphicFramePr>
        <p:xfrm>
          <a:off x="550863" y="5185102"/>
          <a:ext cx="6660393" cy="1020572"/>
        </p:xfrm>
        <a:graphic>
          <a:graphicData uri="http://schemas.openxmlformats.org/drawingml/2006/table">
            <a:tbl>
              <a:tblPr firstRow="1" bandRow="1">
                <a:tableStyleId>{5C22544A-7EE6-4342-B048-85BDC9FD1C3A}</a:tableStyleId>
              </a:tblPr>
              <a:tblGrid>
                <a:gridCol w="2220131">
                  <a:extLst>
                    <a:ext uri="{9D8B030D-6E8A-4147-A177-3AD203B41FA5}">
                      <a16:colId xmlns:a16="http://schemas.microsoft.com/office/drawing/2014/main" val="2453024160"/>
                    </a:ext>
                  </a:extLst>
                </a:gridCol>
                <a:gridCol w="2220131">
                  <a:extLst>
                    <a:ext uri="{9D8B030D-6E8A-4147-A177-3AD203B41FA5}">
                      <a16:colId xmlns:a16="http://schemas.microsoft.com/office/drawing/2014/main" val="2500019893"/>
                    </a:ext>
                  </a:extLst>
                </a:gridCol>
                <a:gridCol w="2220131">
                  <a:extLst>
                    <a:ext uri="{9D8B030D-6E8A-4147-A177-3AD203B41FA5}">
                      <a16:colId xmlns:a16="http://schemas.microsoft.com/office/drawing/2014/main" val="166365604"/>
                    </a:ext>
                  </a:extLst>
                </a:gridCol>
              </a:tblGrid>
              <a:tr h="370840">
                <a:tc>
                  <a:txBody>
                    <a:bodyPr/>
                    <a:lstStyle/>
                    <a:p>
                      <a:pPr>
                        <a:lnSpc>
                          <a:spcPct val="150000"/>
                        </a:lnSpc>
                      </a:pPr>
                      <a:r>
                        <a:rPr lang="nl-NL" sz="1400" dirty="0">
                          <a:solidFill>
                            <a:schemeClr val="accent3"/>
                          </a:solidFill>
                          <a:latin typeface="Nexa Text" panose="00000500000000000000" pitchFamily="50" charset="0"/>
                        </a:rPr>
                        <a:t>Brassersplein 1</a:t>
                      </a:r>
                    </a:p>
                    <a:p>
                      <a:pPr>
                        <a:lnSpc>
                          <a:spcPct val="150000"/>
                        </a:lnSpc>
                      </a:pPr>
                      <a:r>
                        <a:rPr lang="nl-NL" sz="1400" dirty="0">
                          <a:solidFill>
                            <a:schemeClr val="accent3"/>
                          </a:solidFill>
                          <a:latin typeface="Nexa Text" panose="00000500000000000000" pitchFamily="50" charset="0"/>
                        </a:rPr>
                        <a:t>2612 CT, Delft</a:t>
                      </a:r>
                    </a:p>
                    <a:p>
                      <a:pPr>
                        <a:lnSpc>
                          <a:spcPct val="150000"/>
                        </a:lnSpc>
                      </a:pPr>
                      <a:r>
                        <a:rPr lang="nl-NL" sz="1400" dirty="0">
                          <a:solidFill>
                            <a:schemeClr val="accent3"/>
                          </a:solidFill>
                          <a:latin typeface="Nexa Text" panose="00000500000000000000" pitchFamily="50" charset="0"/>
                        </a:rPr>
                        <a:t>The Netherlands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nl-NL" sz="1400" u="none" dirty="0">
                          <a:solidFill>
                            <a:schemeClr val="accent3"/>
                          </a:solidFill>
                          <a:latin typeface="Nexa Text" panose="00000500000000000000" pitchFamily="50" charset="0"/>
                        </a:rPr>
                        <a:t>+31 15 241 18 00</a:t>
                      </a:r>
                    </a:p>
                    <a:p>
                      <a:pPr marL="0" marR="0" lvl="0" indent="0" algn="l" defTabSz="914400" rtl="0" eaLnBrk="1" fontAlgn="auto" latinLnBrk="0" hangingPunct="1">
                        <a:lnSpc>
                          <a:spcPct val="150000"/>
                        </a:lnSpc>
                        <a:spcBef>
                          <a:spcPts val="0"/>
                        </a:spcBef>
                        <a:spcAft>
                          <a:spcPts val="0"/>
                        </a:spcAft>
                        <a:buClrTx/>
                        <a:buSzTx/>
                        <a:buFontTx/>
                        <a:buNone/>
                        <a:tabLst/>
                        <a:defRPr/>
                      </a:pPr>
                      <a:r>
                        <a:rPr lang="nl-NL" sz="1400" u="none" dirty="0" err="1">
                          <a:solidFill>
                            <a:schemeClr val="accent3"/>
                          </a:solidFill>
                          <a:latin typeface="Nexa Text" panose="00000500000000000000" pitchFamily="50" charset="0"/>
                        </a:rPr>
                        <a:t>info@prowareness.nl</a:t>
                      </a:r>
                      <a:endParaRPr lang="nl-NL" sz="1400" u="none" dirty="0">
                        <a:solidFill>
                          <a:schemeClr val="accent3"/>
                        </a:solidFill>
                        <a:latin typeface="Nexa Text" panose="00000500000000000000" pitchFamily="50"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50000"/>
                        </a:lnSpc>
                      </a:pPr>
                      <a:r>
                        <a:rPr lang="nl-NL" sz="1400" u="none" dirty="0">
                          <a:solidFill>
                            <a:schemeClr val="accent3"/>
                          </a:solidFill>
                          <a:latin typeface="Nexa Text" panose="00000500000000000000" pitchFamily="50" charset="0"/>
                          <a:hlinkClick r:id="rId3">
                            <a:extLst>
                              <a:ext uri="{A12FA001-AC4F-418D-AE19-62706E023703}">
                                <ahyp:hlinkClr xmlns:ahyp="http://schemas.microsoft.com/office/drawing/2018/hyperlinkcolor" val="tx"/>
                              </a:ext>
                            </a:extLst>
                          </a:hlinkClick>
                        </a:rPr>
                        <a:t>www.scrum.nl</a:t>
                      </a:r>
                      <a:endParaRPr lang="nl-NL" sz="1400" u="none" dirty="0">
                        <a:solidFill>
                          <a:schemeClr val="accent3"/>
                        </a:solidFill>
                        <a:latin typeface="Nexa Text" panose="00000500000000000000" pitchFamily="50"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nl-NL" sz="1400" u="none" dirty="0">
                          <a:solidFill>
                            <a:schemeClr val="accent1"/>
                          </a:solidFill>
                          <a:latin typeface="Nexa Text" panose="00000500000000000000" pitchFamily="50" charset="0"/>
                          <a:hlinkClick r:id="rId4">
                            <a:extLst>
                              <a:ext uri="{A12FA001-AC4F-418D-AE19-62706E023703}">
                                <ahyp:hlinkClr xmlns:ahyp="http://schemas.microsoft.com/office/drawing/2018/hyperlinkcolor" val="tx"/>
                              </a:ext>
                            </a:extLst>
                          </a:hlinkClick>
                        </a:rPr>
                        <a:t>www.prowareness.nl</a:t>
                      </a:r>
                      <a:endParaRPr lang="nl-NL" sz="1400" u="none" dirty="0">
                        <a:solidFill>
                          <a:schemeClr val="accent1"/>
                        </a:solidFill>
                        <a:latin typeface="Nexa Text" panose="00000500000000000000" pitchFamily="50"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46679741"/>
                  </a:ext>
                </a:extLst>
              </a:tr>
            </a:tbl>
          </a:graphicData>
        </a:graphic>
      </p:graphicFrame>
      <p:pic>
        <p:nvPicPr>
          <p:cNvPr id="5" name="Graphic 4">
            <a:extLst>
              <a:ext uri="{FF2B5EF4-FFF2-40B4-BE49-F238E27FC236}">
                <a16:creationId xmlns:a16="http://schemas.microsoft.com/office/drawing/2014/main" id="{4B0416A8-0E9B-BC59-E5E6-9D0EF9F3133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0863" y="2633381"/>
            <a:ext cx="4442490" cy="1595507"/>
          </a:xfrm>
          <a:prstGeom prst="rect">
            <a:avLst/>
          </a:prstGeom>
        </p:spPr>
      </p:pic>
    </p:spTree>
    <p:extLst>
      <p:ext uri="{BB962C8B-B14F-4D97-AF65-F5344CB8AC3E}">
        <p14:creationId xmlns:p14="http://schemas.microsoft.com/office/powerpoint/2010/main" val="22618093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858;p119">
            <a:extLst>
              <a:ext uri="{FF2B5EF4-FFF2-40B4-BE49-F238E27FC236}">
                <a16:creationId xmlns:a16="http://schemas.microsoft.com/office/drawing/2014/main" id="{0060120D-37AF-AFFC-F362-DB411A677964}"/>
              </a:ext>
            </a:extLst>
          </p:cNvPr>
          <p:cNvSpPr txBox="1">
            <a:spLocks noGrp="1"/>
          </p:cNvSpPr>
          <p:nvPr>
            <p:ph idx="1"/>
          </p:nvPr>
        </p:nvSpPr>
        <p:spPr>
          <a:xfrm>
            <a:off x="128588" y="3869612"/>
            <a:ext cx="11934825" cy="2278775"/>
          </a:xfrm>
        </p:spPr>
        <p:txBody>
          <a:bodyPr/>
          <a:lstStyle/>
          <a:p>
            <a:pPr lvl="0"/>
            <a:r>
              <a:rPr lang="en-US" dirty="0"/>
              <a:t>Two types of work, one team moving together as a unit</a:t>
            </a:r>
          </a:p>
          <a:p>
            <a:pPr lvl="0"/>
            <a:r>
              <a:rPr lang="en-US" dirty="0"/>
              <a:t>Non-sequential execution is key</a:t>
            </a:r>
          </a:p>
          <a:p>
            <a:pPr lvl="0"/>
            <a:r>
              <a:rPr lang="en-US" dirty="0"/>
              <a:t>Everyone pitches in regardless of individual skill specialty</a:t>
            </a:r>
          </a:p>
        </p:txBody>
      </p:sp>
      <p:sp>
        <p:nvSpPr>
          <p:cNvPr id="11" name="Google Shape;853;p119">
            <a:extLst>
              <a:ext uri="{FF2B5EF4-FFF2-40B4-BE49-F238E27FC236}">
                <a16:creationId xmlns:a16="http://schemas.microsoft.com/office/drawing/2014/main" id="{8888A174-8680-6009-47F0-ACA011A4BBDE}"/>
              </a:ext>
            </a:extLst>
          </p:cNvPr>
          <p:cNvSpPr txBox="1">
            <a:spLocks noGrp="1"/>
          </p:cNvSpPr>
          <p:nvPr>
            <p:ph type="title"/>
          </p:nvPr>
        </p:nvSpPr>
        <p:spPr>
          <a:xfrm>
            <a:off x="128199" y="227327"/>
            <a:ext cx="11935604" cy="928395"/>
          </a:xfrm>
        </p:spPr>
        <p:txBody>
          <a:bodyPr>
            <a:noAutofit/>
          </a:bodyPr>
          <a:lstStyle/>
          <a:p>
            <a:pPr lvl="0">
              <a:tabLst>
                <a:tab pos="8399463" algn="l"/>
              </a:tabLst>
            </a:pPr>
            <a:r>
              <a:rPr lang="en-US" sz="3200" dirty="0"/>
              <a:t>Cross-functional Discovery &amp; Delivery Team = </a:t>
            </a:r>
            <a:br>
              <a:rPr lang="en-US" sz="3200" dirty="0"/>
            </a:br>
            <a:r>
              <a:rPr lang="en-US" sz="3200" dirty="0"/>
              <a:t>The Scrum Team</a:t>
            </a:r>
          </a:p>
        </p:txBody>
      </p:sp>
      <p:sp>
        <p:nvSpPr>
          <p:cNvPr id="16" name="Google Shape;854;p119">
            <a:extLst>
              <a:ext uri="{FF2B5EF4-FFF2-40B4-BE49-F238E27FC236}">
                <a16:creationId xmlns:a16="http://schemas.microsoft.com/office/drawing/2014/main" id="{4DE4E3C0-0022-3EA1-BF06-7FC664FC5102}"/>
              </a:ext>
            </a:extLst>
          </p:cNvPr>
          <p:cNvSpPr/>
          <p:nvPr/>
        </p:nvSpPr>
        <p:spPr>
          <a:xfrm>
            <a:off x="113689" y="2001937"/>
            <a:ext cx="11648400" cy="738863"/>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buSzPts val="1400"/>
            </a:pPr>
            <a:endParaRPr/>
          </a:p>
        </p:txBody>
      </p:sp>
      <p:sp>
        <p:nvSpPr>
          <p:cNvPr id="18" name="Google Shape;855;p119">
            <a:extLst>
              <a:ext uri="{FF2B5EF4-FFF2-40B4-BE49-F238E27FC236}">
                <a16:creationId xmlns:a16="http://schemas.microsoft.com/office/drawing/2014/main" id="{EDAEF940-151B-767B-4A8A-A8D001C846E9}"/>
              </a:ext>
            </a:extLst>
          </p:cNvPr>
          <p:cNvSpPr txBox="1"/>
          <p:nvPr/>
        </p:nvSpPr>
        <p:spPr>
          <a:xfrm flipH="1">
            <a:off x="113689" y="1199979"/>
            <a:ext cx="1893600" cy="536400"/>
          </a:xfrm>
          <a:prstGeom prst="rect">
            <a:avLst/>
          </a:prstGeom>
          <a:noFill/>
          <a:ln>
            <a:noFill/>
          </a:ln>
        </p:spPr>
        <p:txBody>
          <a:bodyPr spcFirstLastPara="1" wrap="square" lIns="121900" tIns="121900" rIns="121900" bIns="121900" anchor="t" anchorCtr="0">
            <a:noAutofit/>
          </a:bodyPr>
          <a:lstStyle/>
          <a:p>
            <a:pPr>
              <a:buSzPts val="1800"/>
            </a:pPr>
            <a:r>
              <a:rPr lang="en" sz="2133" dirty="0">
                <a:latin typeface="+mn-lt"/>
                <a:ea typeface="Franklin Gothic"/>
                <a:cs typeface="Franklin Gothic"/>
                <a:sym typeface="Franklin Gothic"/>
              </a:rPr>
              <a:t>Discovery </a:t>
            </a:r>
            <a:endParaRPr sz="2133" dirty="0">
              <a:latin typeface="+mn-lt"/>
              <a:ea typeface="Franklin Gothic"/>
              <a:cs typeface="Franklin Gothic"/>
              <a:sym typeface="Franklin Gothic"/>
            </a:endParaRPr>
          </a:p>
        </p:txBody>
      </p:sp>
      <p:sp>
        <p:nvSpPr>
          <p:cNvPr id="19" name="Google Shape;856;p119">
            <a:extLst>
              <a:ext uri="{FF2B5EF4-FFF2-40B4-BE49-F238E27FC236}">
                <a16:creationId xmlns:a16="http://schemas.microsoft.com/office/drawing/2014/main" id="{2AC1B057-F592-FB26-8F2B-275063D9E953}"/>
              </a:ext>
            </a:extLst>
          </p:cNvPr>
          <p:cNvSpPr txBox="1"/>
          <p:nvPr/>
        </p:nvSpPr>
        <p:spPr>
          <a:xfrm flipH="1">
            <a:off x="128197" y="2696747"/>
            <a:ext cx="1893600" cy="536400"/>
          </a:xfrm>
          <a:prstGeom prst="rect">
            <a:avLst/>
          </a:prstGeom>
          <a:noFill/>
          <a:ln>
            <a:noFill/>
          </a:ln>
        </p:spPr>
        <p:txBody>
          <a:bodyPr spcFirstLastPara="1" wrap="square" lIns="121900" tIns="121900" rIns="121900" bIns="121900" anchor="t" anchorCtr="0">
            <a:noAutofit/>
          </a:bodyPr>
          <a:lstStyle/>
          <a:p>
            <a:pPr>
              <a:buSzPts val="1800"/>
            </a:pPr>
            <a:r>
              <a:rPr lang="en" sz="2133">
                <a:latin typeface="+mn-lt"/>
                <a:ea typeface="Franklin Gothic"/>
                <a:cs typeface="Franklin Gothic"/>
                <a:sym typeface="Franklin Gothic"/>
              </a:rPr>
              <a:t>Delivery </a:t>
            </a:r>
            <a:endParaRPr sz="2133">
              <a:latin typeface="+mn-lt"/>
              <a:ea typeface="Franklin Gothic"/>
              <a:cs typeface="Franklin Gothic"/>
              <a:sym typeface="Franklin Gothic"/>
            </a:endParaRPr>
          </a:p>
        </p:txBody>
      </p:sp>
      <p:sp>
        <p:nvSpPr>
          <p:cNvPr id="20" name="Google Shape;857;p119">
            <a:extLst>
              <a:ext uri="{FF2B5EF4-FFF2-40B4-BE49-F238E27FC236}">
                <a16:creationId xmlns:a16="http://schemas.microsoft.com/office/drawing/2014/main" id="{B9915B7D-B658-908B-510A-386C58CA2E0E}"/>
              </a:ext>
            </a:extLst>
          </p:cNvPr>
          <p:cNvSpPr/>
          <p:nvPr/>
        </p:nvSpPr>
        <p:spPr>
          <a:xfrm>
            <a:off x="2224997" y="1198596"/>
            <a:ext cx="8098184" cy="1748556"/>
          </a:xfrm>
          <a:custGeom>
            <a:avLst/>
            <a:gdLst/>
            <a:ahLst/>
            <a:cxnLst/>
            <a:rect l="l" t="t" r="r" b="b"/>
            <a:pathLst>
              <a:path w="278844" h="56139" extrusionOk="0">
                <a:moveTo>
                  <a:pt x="0" y="17891"/>
                </a:moveTo>
                <a:cubicBezTo>
                  <a:pt x="1748" y="20513"/>
                  <a:pt x="5244" y="28019"/>
                  <a:pt x="10488" y="33622"/>
                </a:cubicBezTo>
                <a:cubicBezTo>
                  <a:pt x="15732" y="39226"/>
                  <a:pt x="23186" y="47811"/>
                  <a:pt x="31463" y="51512"/>
                </a:cubicBezTo>
                <a:cubicBezTo>
                  <a:pt x="39740" y="55214"/>
                  <a:pt x="50484" y="56756"/>
                  <a:pt x="60149" y="55831"/>
                </a:cubicBezTo>
                <a:cubicBezTo>
                  <a:pt x="69814" y="54906"/>
                  <a:pt x="81484" y="52181"/>
                  <a:pt x="89452" y="45960"/>
                </a:cubicBezTo>
                <a:cubicBezTo>
                  <a:pt x="97421" y="39740"/>
                  <a:pt x="101328" y="21130"/>
                  <a:pt x="107960" y="18508"/>
                </a:cubicBezTo>
                <a:cubicBezTo>
                  <a:pt x="114592" y="15886"/>
                  <a:pt x="120761" y="24163"/>
                  <a:pt x="129243" y="30229"/>
                </a:cubicBezTo>
                <a:cubicBezTo>
                  <a:pt x="137726" y="36295"/>
                  <a:pt x="150475" y="52026"/>
                  <a:pt x="158855" y="54905"/>
                </a:cubicBezTo>
                <a:cubicBezTo>
                  <a:pt x="167235" y="57784"/>
                  <a:pt x="172170" y="50895"/>
                  <a:pt x="179521" y="47502"/>
                </a:cubicBezTo>
                <a:cubicBezTo>
                  <a:pt x="186873" y="44109"/>
                  <a:pt x="196332" y="33776"/>
                  <a:pt x="202964" y="34547"/>
                </a:cubicBezTo>
                <a:cubicBezTo>
                  <a:pt x="209596" y="35318"/>
                  <a:pt x="213554" y="51152"/>
                  <a:pt x="219312" y="52129"/>
                </a:cubicBezTo>
                <a:cubicBezTo>
                  <a:pt x="225070" y="53106"/>
                  <a:pt x="231548" y="45703"/>
                  <a:pt x="237511" y="40408"/>
                </a:cubicBezTo>
                <a:cubicBezTo>
                  <a:pt x="243475" y="35113"/>
                  <a:pt x="248204" y="27093"/>
                  <a:pt x="255093" y="20358"/>
                </a:cubicBezTo>
                <a:cubicBezTo>
                  <a:pt x="261982" y="13623"/>
                  <a:pt x="274886" y="3393"/>
                  <a:pt x="278844" y="0"/>
                </a:cubicBezTo>
              </a:path>
            </a:pathLst>
          </a:custGeom>
          <a:noFill/>
          <a:ln w="19050" cap="flat" cmpd="sng">
            <a:solidFill>
              <a:schemeClr val="dk2"/>
            </a:solidFill>
            <a:prstDash val="dash"/>
            <a:round/>
            <a:headEnd type="none" w="sm" len="sm"/>
            <a:tailEnd type="none" w="sm" len="sm"/>
          </a:ln>
        </p:spPr>
        <p:txBody>
          <a:bodyPr spcFirstLastPara="1" wrap="square" lIns="121900" tIns="121900" rIns="121900" bIns="121900" anchor="ctr" anchorCtr="0">
            <a:noAutofit/>
          </a:bodyPr>
          <a:lstStyle/>
          <a:p>
            <a:endParaRPr sz="2489"/>
          </a:p>
        </p:txBody>
      </p:sp>
      <p:sp>
        <p:nvSpPr>
          <p:cNvPr id="21" name="Google Shape;856;p119">
            <a:extLst>
              <a:ext uri="{FF2B5EF4-FFF2-40B4-BE49-F238E27FC236}">
                <a16:creationId xmlns:a16="http://schemas.microsoft.com/office/drawing/2014/main" id="{C295D065-AD95-5F5E-4DB7-AB17601E2E5E}"/>
              </a:ext>
            </a:extLst>
          </p:cNvPr>
          <p:cNvSpPr txBox="1"/>
          <p:nvPr/>
        </p:nvSpPr>
        <p:spPr>
          <a:xfrm flipH="1">
            <a:off x="113690" y="1915887"/>
            <a:ext cx="2812377" cy="536400"/>
          </a:xfrm>
          <a:prstGeom prst="rect">
            <a:avLst/>
          </a:prstGeom>
          <a:noFill/>
          <a:ln>
            <a:noFill/>
          </a:ln>
        </p:spPr>
        <p:txBody>
          <a:bodyPr spcFirstLastPara="1" wrap="square" lIns="121900" tIns="121900" rIns="121900" bIns="121900" anchor="t" anchorCtr="0">
            <a:noAutofit/>
          </a:bodyPr>
          <a:lstStyle/>
          <a:p>
            <a:pPr>
              <a:buSzPts val="1800"/>
            </a:pPr>
            <a:r>
              <a:rPr lang="en" sz="2133" dirty="0">
                <a:latin typeface="+mn-lt"/>
                <a:ea typeface="Franklin Gothic"/>
                <a:cs typeface="Franklin Gothic"/>
                <a:sym typeface="Franklin Gothic"/>
              </a:rPr>
              <a:t>Discovery &amp; Delivery </a:t>
            </a:r>
            <a:endParaRPr sz="2133" dirty="0">
              <a:latin typeface="+mn-lt"/>
              <a:ea typeface="Franklin Gothic"/>
              <a:cs typeface="Franklin Gothic"/>
              <a:sym typeface="Franklin Gothic"/>
            </a:endParaRPr>
          </a:p>
        </p:txBody>
      </p:sp>
      <p:pic>
        <p:nvPicPr>
          <p:cNvPr id="22" name="Picture 21">
            <a:extLst>
              <a:ext uri="{FF2B5EF4-FFF2-40B4-BE49-F238E27FC236}">
                <a16:creationId xmlns:a16="http://schemas.microsoft.com/office/drawing/2014/main" id="{71C595FB-6C65-FEBD-D394-700A8F0443C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2181" t="30501" r="19874" b="29161"/>
          <a:stretch/>
        </p:blipFill>
        <p:spPr>
          <a:xfrm>
            <a:off x="10222678" y="873125"/>
            <a:ext cx="1295796" cy="928395"/>
          </a:xfrm>
          <a:prstGeom prst="rect">
            <a:avLst/>
          </a:prstGeom>
        </p:spPr>
      </p:pic>
    </p:spTree>
    <p:extLst>
      <p:ext uri="{BB962C8B-B14F-4D97-AF65-F5344CB8AC3E}">
        <p14:creationId xmlns:p14="http://schemas.microsoft.com/office/powerpoint/2010/main" val="31024167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7">
            <a:extLst>
              <a:ext uri="{FF2B5EF4-FFF2-40B4-BE49-F238E27FC236}">
                <a16:creationId xmlns:a16="http://schemas.microsoft.com/office/drawing/2014/main" id="{D5E4CB6D-6361-6D45-15AC-C007C15BD410}"/>
              </a:ext>
            </a:extLst>
          </p:cNvPr>
          <p:cNvSpPr>
            <a:spLocks noGrp="1"/>
          </p:cNvSpPr>
          <p:nvPr>
            <p:ph type="title"/>
          </p:nvPr>
        </p:nvSpPr>
        <p:spPr>
          <a:xfrm>
            <a:off x="128198" y="227327"/>
            <a:ext cx="10504083" cy="646330"/>
          </a:xfrm>
        </p:spPr>
        <p:txBody>
          <a:bodyPr>
            <a:normAutofit fontScale="90000"/>
          </a:bodyPr>
          <a:lstStyle/>
          <a:p>
            <a:r>
              <a:rPr lang="en-US" dirty="0"/>
              <a:t>Double Diamond</a:t>
            </a:r>
          </a:p>
        </p:txBody>
      </p:sp>
      <p:pic>
        <p:nvPicPr>
          <p:cNvPr id="14" name="object 4">
            <a:extLst>
              <a:ext uri="{FF2B5EF4-FFF2-40B4-BE49-F238E27FC236}">
                <a16:creationId xmlns:a16="http://schemas.microsoft.com/office/drawing/2014/main" id="{2428C9DF-7B65-53DA-0935-676C9993ECA4}"/>
              </a:ext>
            </a:extLst>
          </p:cNvPr>
          <p:cNvPicPr/>
          <p:nvPr/>
        </p:nvPicPr>
        <p:blipFill>
          <a:blip r:embed="rId3"/>
          <a:stretch>
            <a:fillRect/>
          </a:stretch>
        </p:blipFill>
        <p:spPr>
          <a:xfrm>
            <a:off x="865305" y="1049504"/>
            <a:ext cx="10632281" cy="5274896"/>
          </a:xfrm>
          <a:prstGeom prst="rect">
            <a:avLst/>
          </a:prstGeom>
        </p:spPr>
      </p:pic>
    </p:spTree>
    <p:extLst>
      <p:ext uri="{BB962C8B-B14F-4D97-AF65-F5344CB8AC3E}">
        <p14:creationId xmlns:p14="http://schemas.microsoft.com/office/powerpoint/2010/main" val="36555665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0F0E68-CB3B-A0BC-8B40-C7306B639995}"/>
            </a:ext>
          </a:extLst>
        </p:cNvPr>
        <p:cNvGrpSpPr/>
        <p:nvPr/>
      </p:nvGrpSpPr>
      <p:grpSpPr>
        <a:xfrm>
          <a:off x="0" y="0"/>
          <a:ext cx="0" cy="0"/>
          <a:chOff x="0" y="0"/>
          <a:chExt cx="0" cy="0"/>
        </a:xfrm>
      </p:grpSpPr>
      <p:sp>
        <p:nvSpPr>
          <p:cNvPr id="4" name="Google Shape;1256;p167">
            <a:extLst>
              <a:ext uri="{FF2B5EF4-FFF2-40B4-BE49-F238E27FC236}">
                <a16:creationId xmlns:a16="http://schemas.microsoft.com/office/drawing/2014/main" id="{51F07E03-3519-F168-E3F9-8C5BD7BD244B}"/>
              </a:ext>
            </a:extLst>
          </p:cNvPr>
          <p:cNvSpPr/>
          <p:nvPr/>
        </p:nvSpPr>
        <p:spPr>
          <a:xfrm>
            <a:off x="3840548" y="3468611"/>
            <a:ext cx="2425489" cy="1538496"/>
          </a:xfrm>
          <a:prstGeom prst="rect">
            <a:avLst/>
          </a:prstGeom>
          <a:gradFill>
            <a:gsLst>
              <a:gs pos="0">
                <a:srgbClr val="F4F9FD"/>
              </a:gs>
              <a:gs pos="74000">
                <a:srgbClr val="A2D2ED"/>
              </a:gs>
              <a:gs pos="83000">
                <a:srgbClr val="A2D2ED"/>
              </a:gs>
              <a:gs pos="100000">
                <a:srgbClr val="C1E0F3"/>
              </a:gs>
            </a:gsLst>
            <a:lin ang="5400000" scaled="0"/>
          </a:gradFill>
          <a:ln>
            <a:noFill/>
          </a:ln>
        </p:spPr>
        <p:txBody>
          <a:bodyPr spcFirstLastPara="1" wrap="square" lIns="35700" tIns="35700" rIns="35700" bIns="35700" anchor="ctr" anchorCtr="0">
            <a:noAutofit/>
          </a:bodyPr>
          <a:lstStyle/>
          <a:p>
            <a:pPr algn="ctr">
              <a:lnSpc>
                <a:spcPct val="80000"/>
              </a:lnSpc>
            </a:pPr>
            <a:endParaRPr sz="1900"/>
          </a:p>
        </p:txBody>
      </p:sp>
      <p:sp>
        <p:nvSpPr>
          <p:cNvPr id="5" name="Google Shape;1257;p167">
            <a:extLst>
              <a:ext uri="{FF2B5EF4-FFF2-40B4-BE49-F238E27FC236}">
                <a16:creationId xmlns:a16="http://schemas.microsoft.com/office/drawing/2014/main" id="{638346B0-9A90-78F9-4A81-7E72AEE87C2A}"/>
              </a:ext>
            </a:extLst>
          </p:cNvPr>
          <p:cNvSpPr/>
          <p:nvPr/>
        </p:nvSpPr>
        <p:spPr>
          <a:xfrm>
            <a:off x="6296691" y="3472792"/>
            <a:ext cx="2902420" cy="1538496"/>
          </a:xfrm>
          <a:prstGeom prst="rect">
            <a:avLst/>
          </a:prstGeom>
          <a:gradFill>
            <a:gsLst>
              <a:gs pos="0">
                <a:srgbClr val="F4F9FD"/>
              </a:gs>
              <a:gs pos="74000">
                <a:srgbClr val="A2D2ED"/>
              </a:gs>
              <a:gs pos="83000">
                <a:srgbClr val="A2D2ED"/>
              </a:gs>
              <a:gs pos="100000">
                <a:srgbClr val="C1E0F3"/>
              </a:gs>
            </a:gsLst>
            <a:lin ang="5400000" scaled="0"/>
          </a:gradFill>
          <a:ln>
            <a:noFill/>
          </a:ln>
        </p:spPr>
        <p:txBody>
          <a:bodyPr spcFirstLastPara="1" wrap="square" lIns="35700" tIns="35700" rIns="35700" bIns="35700" anchor="ctr" anchorCtr="0">
            <a:noAutofit/>
          </a:bodyPr>
          <a:lstStyle/>
          <a:p>
            <a:pPr algn="ctr">
              <a:lnSpc>
                <a:spcPct val="80000"/>
              </a:lnSpc>
            </a:pPr>
            <a:endParaRPr sz="1900"/>
          </a:p>
        </p:txBody>
      </p:sp>
      <p:sp>
        <p:nvSpPr>
          <p:cNvPr id="6" name="Google Shape;1258;p167">
            <a:extLst>
              <a:ext uri="{FF2B5EF4-FFF2-40B4-BE49-F238E27FC236}">
                <a16:creationId xmlns:a16="http://schemas.microsoft.com/office/drawing/2014/main" id="{D4E61130-5906-359C-F1B7-95F763CAF904}"/>
              </a:ext>
            </a:extLst>
          </p:cNvPr>
          <p:cNvSpPr txBox="1"/>
          <p:nvPr/>
        </p:nvSpPr>
        <p:spPr>
          <a:xfrm>
            <a:off x="4248220" y="3551975"/>
            <a:ext cx="1610141" cy="441467"/>
          </a:xfrm>
          <a:prstGeom prst="rect">
            <a:avLst/>
          </a:prstGeom>
          <a:gradFill>
            <a:gsLst>
              <a:gs pos="0">
                <a:srgbClr val="F4F9FD"/>
              </a:gs>
              <a:gs pos="74000">
                <a:srgbClr val="A2D2ED"/>
              </a:gs>
              <a:gs pos="83000">
                <a:srgbClr val="A2D2ED"/>
              </a:gs>
              <a:gs pos="100000">
                <a:srgbClr val="C1E0F3"/>
              </a:gs>
            </a:gsLst>
            <a:lin ang="5400000" scaled="0"/>
          </a:gradFill>
          <a:ln>
            <a:noFill/>
          </a:ln>
        </p:spPr>
        <p:txBody>
          <a:bodyPr spcFirstLastPara="1" wrap="square" lIns="35700" tIns="35700" rIns="35700" bIns="35700" anchor="ctr" anchorCtr="0">
            <a:noAutofit/>
          </a:bodyPr>
          <a:lstStyle/>
          <a:p>
            <a:pPr algn="ctr">
              <a:lnSpc>
                <a:spcPct val="80000"/>
              </a:lnSpc>
            </a:pPr>
            <a:r>
              <a:rPr lang="en" sz="1500"/>
              <a:t>NEED AND SOLUTION</a:t>
            </a:r>
            <a:endParaRPr sz="1500"/>
          </a:p>
        </p:txBody>
      </p:sp>
      <p:sp>
        <p:nvSpPr>
          <p:cNvPr id="7" name="Google Shape;1259;p167">
            <a:extLst>
              <a:ext uri="{FF2B5EF4-FFF2-40B4-BE49-F238E27FC236}">
                <a16:creationId xmlns:a16="http://schemas.microsoft.com/office/drawing/2014/main" id="{672D3332-F0EA-1D65-FD1A-1A5384ED7520}"/>
              </a:ext>
            </a:extLst>
          </p:cNvPr>
          <p:cNvSpPr txBox="1"/>
          <p:nvPr/>
        </p:nvSpPr>
        <p:spPr>
          <a:xfrm>
            <a:off x="7354926" y="3551975"/>
            <a:ext cx="1610141" cy="441467"/>
          </a:xfrm>
          <a:prstGeom prst="rect">
            <a:avLst/>
          </a:prstGeom>
          <a:gradFill>
            <a:gsLst>
              <a:gs pos="0">
                <a:srgbClr val="F4F9FD"/>
              </a:gs>
              <a:gs pos="74000">
                <a:srgbClr val="A2D2ED"/>
              </a:gs>
              <a:gs pos="83000">
                <a:srgbClr val="A2D2ED"/>
              </a:gs>
              <a:gs pos="100000">
                <a:srgbClr val="C1E0F3"/>
              </a:gs>
            </a:gsLst>
            <a:lin ang="5400000" scaled="0"/>
          </a:gradFill>
          <a:ln>
            <a:noFill/>
          </a:ln>
        </p:spPr>
        <p:txBody>
          <a:bodyPr spcFirstLastPara="1" wrap="square" lIns="35700" tIns="35700" rIns="35700" bIns="35700" anchor="ctr" anchorCtr="0">
            <a:noAutofit/>
          </a:bodyPr>
          <a:lstStyle/>
          <a:p>
            <a:pPr algn="ctr">
              <a:lnSpc>
                <a:spcPct val="80000"/>
              </a:lnSpc>
            </a:pPr>
            <a:r>
              <a:rPr lang="en" sz="1500"/>
              <a:t>PRODUCT /MARKET FIT</a:t>
            </a:r>
            <a:endParaRPr sz="2489"/>
          </a:p>
        </p:txBody>
      </p:sp>
      <p:sp>
        <p:nvSpPr>
          <p:cNvPr id="8" name="Google Shape;1260;p167">
            <a:extLst>
              <a:ext uri="{FF2B5EF4-FFF2-40B4-BE49-F238E27FC236}">
                <a16:creationId xmlns:a16="http://schemas.microsoft.com/office/drawing/2014/main" id="{D86088B8-F4AC-0AB9-3D96-330E89BC5648}"/>
              </a:ext>
            </a:extLst>
          </p:cNvPr>
          <p:cNvSpPr txBox="1">
            <a:spLocks noGrp="1"/>
          </p:cNvSpPr>
          <p:nvPr>
            <p:ph type="title"/>
          </p:nvPr>
        </p:nvSpPr>
        <p:spPr>
          <a:xfrm>
            <a:off x="128199" y="114628"/>
            <a:ext cx="11935604" cy="646331"/>
          </a:xfrm>
        </p:spPr>
        <p:txBody>
          <a:bodyPr>
            <a:normAutofit fontScale="90000"/>
          </a:bodyPr>
          <a:lstStyle/>
          <a:p>
            <a:pPr lvl="0"/>
            <a:r>
              <a:rPr lang="en-US">
                <a:sym typeface="Arial"/>
              </a:rPr>
              <a:t>The Truth Curve</a:t>
            </a:r>
            <a:endParaRPr lang="en-US"/>
          </a:p>
        </p:txBody>
      </p:sp>
      <p:cxnSp>
        <p:nvCxnSpPr>
          <p:cNvPr id="9" name="Google Shape;1262;p167">
            <a:extLst>
              <a:ext uri="{FF2B5EF4-FFF2-40B4-BE49-F238E27FC236}">
                <a16:creationId xmlns:a16="http://schemas.microsoft.com/office/drawing/2014/main" id="{CBDB58A4-601A-6A5C-F6F5-ED8F9739DB6F}"/>
              </a:ext>
            </a:extLst>
          </p:cNvPr>
          <p:cNvCxnSpPr/>
          <p:nvPr/>
        </p:nvCxnSpPr>
        <p:spPr>
          <a:xfrm>
            <a:off x="3509765" y="5028168"/>
            <a:ext cx="5716263" cy="0"/>
          </a:xfrm>
          <a:prstGeom prst="straightConnector1">
            <a:avLst/>
          </a:prstGeom>
          <a:noFill/>
          <a:ln w="50800" cap="flat" cmpd="sng">
            <a:solidFill>
              <a:srgbClr val="000000"/>
            </a:solidFill>
            <a:prstDash val="solid"/>
            <a:miter lim="400000"/>
            <a:headEnd type="none" w="sm" len="sm"/>
            <a:tailEnd type="none" w="sm" len="sm"/>
          </a:ln>
        </p:spPr>
      </p:cxnSp>
      <p:cxnSp>
        <p:nvCxnSpPr>
          <p:cNvPr id="10" name="Google Shape;1263;p167">
            <a:extLst>
              <a:ext uri="{FF2B5EF4-FFF2-40B4-BE49-F238E27FC236}">
                <a16:creationId xmlns:a16="http://schemas.microsoft.com/office/drawing/2014/main" id="{08D15872-152B-1F8B-57BB-8797272ECCAA}"/>
              </a:ext>
            </a:extLst>
          </p:cNvPr>
          <p:cNvCxnSpPr/>
          <p:nvPr/>
        </p:nvCxnSpPr>
        <p:spPr>
          <a:xfrm rot="10800000">
            <a:off x="3516219" y="710882"/>
            <a:ext cx="0" cy="4324204"/>
          </a:xfrm>
          <a:prstGeom prst="straightConnector1">
            <a:avLst/>
          </a:prstGeom>
          <a:noFill/>
          <a:ln w="50800" cap="flat" cmpd="sng">
            <a:solidFill>
              <a:srgbClr val="000000"/>
            </a:solidFill>
            <a:prstDash val="solid"/>
            <a:miter lim="400000"/>
            <a:headEnd type="none" w="sm" len="sm"/>
            <a:tailEnd type="none" w="sm" len="sm"/>
          </a:ln>
        </p:spPr>
      </p:cxnSp>
      <p:sp>
        <p:nvSpPr>
          <p:cNvPr id="11" name="Google Shape;1266;p167">
            <a:extLst>
              <a:ext uri="{FF2B5EF4-FFF2-40B4-BE49-F238E27FC236}">
                <a16:creationId xmlns:a16="http://schemas.microsoft.com/office/drawing/2014/main" id="{AE71ED3F-59B9-7310-26FC-198D4F7E5433}"/>
              </a:ext>
            </a:extLst>
          </p:cNvPr>
          <p:cNvSpPr/>
          <p:nvPr/>
        </p:nvSpPr>
        <p:spPr>
          <a:xfrm>
            <a:off x="579189" y="710882"/>
            <a:ext cx="2902420" cy="4324204"/>
          </a:xfrm>
          <a:prstGeom prst="rect">
            <a:avLst/>
          </a:prstGeom>
          <a:gradFill>
            <a:gsLst>
              <a:gs pos="0">
                <a:srgbClr val="FFFFFF"/>
              </a:gs>
              <a:gs pos="100000">
                <a:srgbClr val="FF7E79">
                  <a:alpha val="33725"/>
                </a:srgbClr>
              </a:gs>
            </a:gsLst>
            <a:lin ang="0" scaled="0"/>
          </a:gradFill>
          <a:ln>
            <a:noFill/>
          </a:ln>
        </p:spPr>
        <p:txBody>
          <a:bodyPr spcFirstLastPara="1" wrap="square" lIns="35700" tIns="35700" rIns="35700" bIns="35700" anchor="ctr" anchorCtr="0">
            <a:noAutofit/>
          </a:bodyPr>
          <a:lstStyle/>
          <a:p>
            <a:pPr algn="ctr">
              <a:lnSpc>
                <a:spcPct val="80000"/>
              </a:lnSpc>
            </a:pPr>
            <a:endParaRPr sz="1900"/>
          </a:p>
        </p:txBody>
      </p:sp>
      <p:sp>
        <p:nvSpPr>
          <p:cNvPr id="12" name="Google Shape;1267;p167">
            <a:extLst>
              <a:ext uri="{FF2B5EF4-FFF2-40B4-BE49-F238E27FC236}">
                <a16:creationId xmlns:a16="http://schemas.microsoft.com/office/drawing/2014/main" id="{1650AF24-8567-EEFD-11AB-EF1C4FACA91A}"/>
              </a:ext>
            </a:extLst>
          </p:cNvPr>
          <p:cNvSpPr txBox="1"/>
          <p:nvPr/>
        </p:nvSpPr>
        <p:spPr>
          <a:xfrm>
            <a:off x="1390506" y="2477572"/>
            <a:ext cx="1910438" cy="564577"/>
          </a:xfrm>
          <a:prstGeom prst="rect">
            <a:avLst/>
          </a:prstGeom>
          <a:noFill/>
          <a:ln>
            <a:noFill/>
          </a:ln>
        </p:spPr>
        <p:txBody>
          <a:bodyPr spcFirstLastPara="1" wrap="square" lIns="35700" tIns="35700" rIns="35700" bIns="35700" anchor="ctr" anchorCtr="0">
            <a:noAutofit/>
          </a:bodyPr>
          <a:lstStyle/>
          <a:p>
            <a:pPr>
              <a:lnSpc>
                <a:spcPct val="80000"/>
              </a:lnSpc>
            </a:pPr>
            <a:r>
              <a:rPr lang="en-US" sz="2000">
                <a:solidFill>
                  <a:srgbClr val="C82606"/>
                </a:solidFill>
              </a:rPr>
              <a:t>Fantasy</a:t>
            </a:r>
            <a:endParaRPr sz="2489"/>
          </a:p>
        </p:txBody>
      </p:sp>
      <p:sp>
        <p:nvSpPr>
          <p:cNvPr id="15" name="Google Shape;1268;p167">
            <a:extLst>
              <a:ext uri="{FF2B5EF4-FFF2-40B4-BE49-F238E27FC236}">
                <a16:creationId xmlns:a16="http://schemas.microsoft.com/office/drawing/2014/main" id="{EEA12AD7-AC11-5FE5-DD7F-4AB0411C36B9}"/>
              </a:ext>
            </a:extLst>
          </p:cNvPr>
          <p:cNvSpPr txBox="1"/>
          <p:nvPr/>
        </p:nvSpPr>
        <p:spPr>
          <a:xfrm rot="-2700000">
            <a:off x="2907117" y="5559564"/>
            <a:ext cx="1536535" cy="232179"/>
          </a:xfrm>
          <a:prstGeom prst="rect">
            <a:avLst/>
          </a:prstGeom>
          <a:noFill/>
          <a:ln>
            <a:noFill/>
          </a:ln>
        </p:spPr>
        <p:txBody>
          <a:bodyPr spcFirstLastPara="1" wrap="square" lIns="35700" tIns="35700" rIns="35700" bIns="35700" anchor="ctr" anchorCtr="0">
            <a:noAutofit/>
          </a:bodyPr>
          <a:lstStyle/>
          <a:p>
            <a:pPr algn="r">
              <a:lnSpc>
                <a:spcPct val="80000"/>
              </a:lnSpc>
            </a:pPr>
            <a:r>
              <a:rPr lang="en" sz="1200" dirty="0">
                <a:solidFill>
                  <a:srgbClr val="222222"/>
                </a:solidFill>
              </a:rPr>
              <a:t>CONVERSATIONS</a:t>
            </a:r>
            <a:endParaRPr sz="2400" dirty="0"/>
          </a:p>
        </p:txBody>
      </p:sp>
      <p:sp>
        <p:nvSpPr>
          <p:cNvPr id="16" name="Google Shape;1269;p167">
            <a:extLst>
              <a:ext uri="{FF2B5EF4-FFF2-40B4-BE49-F238E27FC236}">
                <a16:creationId xmlns:a16="http://schemas.microsoft.com/office/drawing/2014/main" id="{DDF7E974-66FF-BEDF-2617-60DB0E99A99C}"/>
              </a:ext>
            </a:extLst>
          </p:cNvPr>
          <p:cNvSpPr txBox="1"/>
          <p:nvPr/>
        </p:nvSpPr>
        <p:spPr>
          <a:xfrm rot="-2700000">
            <a:off x="3630946" y="5506674"/>
            <a:ext cx="1386938" cy="232179"/>
          </a:xfrm>
          <a:prstGeom prst="rect">
            <a:avLst/>
          </a:prstGeom>
          <a:noFill/>
          <a:ln>
            <a:noFill/>
          </a:ln>
        </p:spPr>
        <p:txBody>
          <a:bodyPr spcFirstLastPara="1" wrap="square" lIns="35700" tIns="35700" rIns="35700" bIns="35700" anchor="ctr" anchorCtr="0">
            <a:noAutofit/>
          </a:bodyPr>
          <a:lstStyle/>
          <a:p>
            <a:pPr algn="r">
              <a:lnSpc>
                <a:spcPct val="80000"/>
              </a:lnSpc>
            </a:pPr>
            <a:r>
              <a:rPr lang="en" sz="1200">
                <a:solidFill>
                  <a:srgbClr val="222222"/>
                </a:solidFill>
              </a:rPr>
              <a:t>PAPER TESTS</a:t>
            </a:r>
            <a:endParaRPr sz="2400"/>
          </a:p>
        </p:txBody>
      </p:sp>
      <p:sp>
        <p:nvSpPr>
          <p:cNvPr id="17" name="Google Shape;1270;p167">
            <a:extLst>
              <a:ext uri="{FF2B5EF4-FFF2-40B4-BE49-F238E27FC236}">
                <a16:creationId xmlns:a16="http://schemas.microsoft.com/office/drawing/2014/main" id="{F671531E-3F71-64EE-8465-96F32BBB91E6}"/>
              </a:ext>
            </a:extLst>
          </p:cNvPr>
          <p:cNvSpPr txBox="1"/>
          <p:nvPr/>
        </p:nvSpPr>
        <p:spPr>
          <a:xfrm rot="-2700000">
            <a:off x="4227085" y="5506674"/>
            <a:ext cx="1386938" cy="232179"/>
          </a:xfrm>
          <a:prstGeom prst="rect">
            <a:avLst/>
          </a:prstGeom>
          <a:noFill/>
          <a:ln>
            <a:noFill/>
          </a:ln>
        </p:spPr>
        <p:txBody>
          <a:bodyPr spcFirstLastPara="1" wrap="square" lIns="35700" tIns="35700" rIns="35700" bIns="35700" anchor="ctr" anchorCtr="0">
            <a:noAutofit/>
          </a:bodyPr>
          <a:lstStyle/>
          <a:p>
            <a:pPr algn="r">
              <a:lnSpc>
                <a:spcPct val="80000"/>
              </a:lnSpc>
            </a:pPr>
            <a:r>
              <a:rPr lang="en" sz="1200">
                <a:solidFill>
                  <a:srgbClr val="222222"/>
                </a:solidFill>
              </a:rPr>
              <a:t>PROTOTYPE</a:t>
            </a:r>
            <a:endParaRPr sz="2400"/>
          </a:p>
        </p:txBody>
      </p:sp>
      <p:sp>
        <p:nvSpPr>
          <p:cNvPr id="18" name="Google Shape;1271;p167">
            <a:extLst>
              <a:ext uri="{FF2B5EF4-FFF2-40B4-BE49-F238E27FC236}">
                <a16:creationId xmlns:a16="http://schemas.microsoft.com/office/drawing/2014/main" id="{8F4A032A-02E4-D592-61AB-2C90FD0436E7}"/>
              </a:ext>
            </a:extLst>
          </p:cNvPr>
          <p:cNvSpPr txBox="1"/>
          <p:nvPr/>
        </p:nvSpPr>
        <p:spPr>
          <a:xfrm rot="-2700000">
            <a:off x="4823223" y="5506674"/>
            <a:ext cx="1386938" cy="232179"/>
          </a:xfrm>
          <a:prstGeom prst="rect">
            <a:avLst/>
          </a:prstGeom>
          <a:noFill/>
          <a:ln>
            <a:noFill/>
          </a:ln>
        </p:spPr>
        <p:txBody>
          <a:bodyPr spcFirstLastPara="1" wrap="square" lIns="35700" tIns="35700" rIns="35700" bIns="35700" anchor="ctr" anchorCtr="0">
            <a:noAutofit/>
          </a:bodyPr>
          <a:lstStyle/>
          <a:p>
            <a:pPr algn="r">
              <a:lnSpc>
                <a:spcPct val="80000"/>
              </a:lnSpc>
            </a:pPr>
            <a:r>
              <a:rPr lang="en" sz="1200">
                <a:solidFill>
                  <a:srgbClr val="222222"/>
                </a:solidFill>
              </a:rPr>
              <a:t>WIZARD OF OZ</a:t>
            </a:r>
            <a:endParaRPr sz="2400"/>
          </a:p>
        </p:txBody>
      </p:sp>
      <p:sp>
        <p:nvSpPr>
          <p:cNvPr id="19" name="Google Shape;1272;p167">
            <a:extLst>
              <a:ext uri="{FF2B5EF4-FFF2-40B4-BE49-F238E27FC236}">
                <a16:creationId xmlns:a16="http://schemas.microsoft.com/office/drawing/2014/main" id="{896E8989-2536-5CE7-B0AF-868209459378}"/>
              </a:ext>
            </a:extLst>
          </p:cNvPr>
          <p:cNvSpPr txBox="1"/>
          <p:nvPr/>
        </p:nvSpPr>
        <p:spPr>
          <a:xfrm rot="-2700000">
            <a:off x="5419362" y="5506674"/>
            <a:ext cx="1386938" cy="232179"/>
          </a:xfrm>
          <a:prstGeom prst="rect">
            <a:avLst/>
          </a:prstGeom>
          <a:noFill/>
          <a:ln>
            <a:noFill/>
          </a:ln>
        </p:spPr>
        <p:txBody>
          <a:bodyPr spcFirstLastPara="1" wrap="square" lIns="35700" tIns="35700" rIns="35700" bIns="35700" anchor="ctr" anchorCtr="0">
            <a:noAutofit/>
          </a:bodyPr>
          <a:lstStyle/>
          <a:p>
            <a:pPr algn="r">
              <a:lnSpc>
                <a:spcPct val="80000"/>
              </a:lnSpc>
            </a:pPr>
            <a:r>
              <a:rPr lang="en" sz="1200">
                <a:solidFill>
                  <a:srgbClr val="222222"/>
                </a:solidFill>
              </a:rPr>
              <a:t>PRICE TEST</a:t>
            </a:r>
            <a:endParaRPr sz="2400"/>
          </a:p>
        </p:txBody>
      </p:sp>
      <p:sp>
        <p:nvSpPr>
          <p:cNvPr id="20" name="Google Shape;1273;p167">
            <a:extLst>
              <a:ext uri="{FF2B5EF4-FFF2-40B4-BE49-F238E27FC236}">
                <a16:creationId xmlns:a16="http://schemas.microsoft.com/office/drawing/2014/main" id="{1BE13F59-766C-1501-6002-4F4668362303}"/>
              </a:ext>
            </a:extLst>
          </p:cNvPr>
          <p:cNvSpPr txBox="1"/>
          <p:nvPr/>
        </p:nvSpPr>
        <p:spPr>
          <a:xfrm rot="-2700000">
            <a:off x="6015502" y="5506676"/>
            <a:ext cx="1386938" cy="232179"/>
          </a:xfrm>
          <a:prstGeom prst="rect">
            <a:avLst/>
          </a:prstGeom>
          <a:noFill/>
          <a:ln>
            <a:noFill/>
          </a:ln>
        </p:spPr>
        <p:txBody>
          <a:bodyPr spcFirstLastPara="1" wrap="square" lIns="35700" tIns="35700" rIns="35700" bIns="35700" anchor="ctr" anchorCtr="0">
            <a:noAutofit/>
          </a:bodyPr>
          <a:lstStyle/>
          <a:p>
            <a:pPr algn="r">
              <a:lnSpc>
                <a:spcPct val="80000"/>
              </a:lnSpc>
            </a:pPr>
            <a:r>
              <a:rPr lang="en" sz="1200">
                <a:solidFill>
                  <a:srgbClr val="222222"/>
                </a:solidFill>
              </a:rPr>
              <a:t>BETA</a:t>
            </a:r>
            <a:endParaRPr sz="2400"/>
          </a:p>
        </p:txBody>
      </p:sp>
      <p:sp>
        <p:nvSpPr>
          <p:cNvPr id="21" name="Google Shape;1274;p167">
            <a:extLst>
              <a:ext uri="{FF2B5EF4-FFF2-40B4-BE49-F238E27FC236}">
                <a16:creationId xmlns:a16="http://schemas.microsoft.com/office/drawing/2014/main" id="{04519ABA-C47F-6FFE-4E9F-8982214238D0}"/>
              </a:ext>
            </a:extLst>
          </p:cNvPr>
          <p:cNvSpPr txBox="1"/>
          <p:nvPr/>
        </p:nvSpPr>
        <p:spPr>
          <a:xfrm rot="-2700000">
            <a:off x="6611641" y="5506674"/>
            <a:ext cx="1386938" cy="232179"/>
          </a:xfrm>
          <a:prstGeom prst="rect">
            <a:avLst/>
          </a:prstGeom>
          <a:noFill/>
          <a:ln>
            <a:noFill/>
          </a:ln>
        </p:spPr>
        <p:txBody>
          <a:bodyPr spcFirstLastPara="1" wrap="square" lIns="35700" tIns="35700" rIns="35700" bIns="35700" anchor="ctr" anchorCtr="0">
            <a:noAutofit/>
          </a:bodyPr>
          <a:lstStyle/>
          <a:p>
            <a:pPr algn="r">
              <a:lnSpc>
                <a:spcPct val="80000"/>
              </a:lnSpc>
            </a:pPr>
            <a:r>
              <a:rPr lang="en" sz="1200">
                <a:solidFill>
                  <a:srgbClr val="222222"/>
                </a:solidFill>
              </a:rPr>
              <a:t>PUBLIC RELEASE</a:t>
            </a:r>
            <a:endParaRPr sz="2400"/>
          </a:p>
        </p:txBody>
      </p:sp>
      <p:sp>
        <p:nvSpPr>
          <p:cNvPr id="22" name="Google Shape;1275;p167">
            <a:extLst>
              <a:ext uri="{FF2B5EF4-FFF2-40B4-BE49-F238E27FC236}">
                <a16:creationId xmlns:a16="http://schemas.microsoft.com/office/drawing/2014/main" id="{21D3C5D9-D76F-648B-0B3A-0D5CEC2CF5F1}"/>
              </a:ext>
            </a:extLst>
          </p:cNvPr>
          <p:cNvSpPr txBox="1"/>
          <p:nvPr/>
        </p:nvSpPr>
        <p:spPr>
          <a:xfrm rot="-2700000">
            <a:off x="7207779" y="5506674"/>
            <a:ext cx="1386938" cy="232179"/>
          </a:xfrm>
          <a:prstGeom prst="rect">
            <a:avLst/>
          </a:prstGeom>
          <a:noFill/>
          <a:ln>
            <a:noFill/>
          </a:ln>
        </p:spPr>
        <p:txBody>
          <a:bodyPr spcFirstLastPara="1" wrap="square" lIns="35700" tIns="35700" rIns="35700" bIns="35700" anchor="ctr" anchorCtr="0">
            <a:noAutofit/>
          </a:bodyPr>
          <a:lstStyle/>
          <a:p>
            <a:pPr algn="r">
              <a:lnSpc>
                <a:spcPct val="80000"/>
              </a:lnSpc>
            </a:pPr>
            <a:r>
              <a:rPr lang="en" sz="1200">
                <a:solidFill>
                  <a:srgbClr val="222222"/>
                </a:solidFill>
              </a:rPr>
              <a:t>SCALABILITY</a:t>
            </a:r>
            <a:endParaRPr sz="2400"/>
          </a:p>
        </p:txBody>
      </p:sp>
      <p:sp>
        <p:nvSpPr>
          <p:cNvPr id="23" name="Google Shape;1276;p167">
            <a:extLst>
              <a:ext uri="{FF2B5EF4-FFF2-40B4-BE49-F238E27FC236}">
                <a16:creationId xmlns:a16="http://schemas.microsoft.com/office/drawing/2014/main" id="{71511810-C275-24A7-5C1B-9E51B58A90F1}"/>
              </a:ext>
            </a:extLst>
          </p:cNvPr>
          <p:cNvSpPr txBox="1"/>
          <p:nvPr/>
        </p:nvSpPr>
        <p:spPr>
          <a:xfrm rot="-2700000">
            <a:off x="7803919" y="5506674"/>
            <a:ext cx="1386938" cy="232179"/>
          </a:xfrm>
          <a:prstGeom prst="rect">
            <a:avLst/>
          </a:prstGeom>
          <a:noFill/>
          <a:ln>
            <a:noFill/>
          </a:ln>
        </p:spPr>
        <p:txBody>
          <a:bodyPr spcFirstLastPara="1" wrap="square" lIns="35700" tIns="35700" rIns="35700" bIns="35700" anchor="ctr" anchorCtr="0">
            <a:noAutofit/>
          </a:bodyPr>
          <a:lstStyle/>
          <a:p>
            <a:pPr algn="r">
              <a:lnSpc>
                <a:spcPct val="80000"/>
              </a:lnSpc>
            </a:pPr>
            <a:r>
              <a:rPr lang="en" sz="1200">
                <a:solidFill>
                  <a:srgbClr val="222222"/>
                </a:solidFill>
              </a:rPr>
              <a:t>OPTIMISATION</a:t>
            </a:r>
            <a:endParaRPr sz="2400"/>
          </a:p>
        </p:txBody>
      </p:sp>
      <p:sp>
        <p:nvSpPr>
          <p:cNvPr id="24" name="Google Shape;1290;p167">
            <a:extLst>
              <a:ext uri="{FF2B5EF4-FFF2-40B4-BE49-F238E27FC236}">
                <a16:creationId xmlns:a16="http://schemas.microsoft.com/office/drawing/2014/main" id="{3B6D72A8-4A0F-FBCD-F6F4-F4CF18A19C08}"/>
              </a:ext>
            </a:extLst>
          </p:cNvPr>
          <p:cNvSpPr txBox="1"/>
          <p:nvPr/>
        </p:nvSpPr>
        <p:spPr>
          <a:xfrm>
            <a:off x="351975" y="5115646"/>
            <a:ext cx="1861795" cy="325439"/>
          </a:xfrm>
          <a:prstGeom prst="rect">
            <a:avLst/>
          </a:prstGeom>
          <a:noFill/>
          <a:ln>
            <a:noFill/>
          </a:ln>
        </p:spPr>
        <p:txBody>
          <a:bodyPr spcFirstLastPara="1" wrap="square" lIns="35700" tIns="35700" rIns="35700" bIns="35700" anchor="t" anchorCtr="0">
            <a:noAutofit/>
          </a:bodyPr>
          <a:lstStyle/>
          <a:p>
            <a:pPr>
              <a:lnSpc>
                <a:spcPct val="80000"/>
              </a:lnSpc>
            </a:pPr>
            <a:r>
              <a:rPr lang="en" sz="929">
                <a:solidFill>
                  <a:srgbClr val="A6AAA9"/>
                </a:solidFill>
              </a:rPr>
              <a:t>Concept credit: </a:t>
            </a:r>
            <a:r>
              <a:rPr lang="en" sz="929" err="1">
                <a:solidFill>
                  <a:srgbClr val="A6AAA9"/>
                </a:solidFill>
              </a:rPr>
              <a:t>Giff</a:t>
            </a:r>
            <a:r>
              <a:rPr lang="en" sz="929">
                <a:solidFill>
                  <a:srgbClr val="A6AAA9"/>
                </a:solidFill>
              </a:rPr>
              <a:t> Constable</a:t>
            </a:r>
            <a:endParaRPr sz="2489"/>
          </a:p>
        </p:txBody>
      </p:sp>
      <p:grpSp>
        <p:nvGrpSpPr>
          <p:cNvPr id="25" name="Google Shape;1291;p167">
            <a:extLst>
              <a:ext uri="{FF2B5EF4-FFF2-40B4-BE49-F238E27FC236}">
                <a16:creationId xmlns:a16="http://schemas.microsoft.com/office/drawing/2014/main" id="{7B7B85DB-6A81-1277-766E-4AF780C238F2}"/>
              </a:ext>
            </a:extLst>
          </p:cNvPr>
          <p:cNvGrpSpPr/>
          <p:nvPr/>
        </p:nvGrpSpPr>
        <p:grpSpPr>
          <a:xfrm>
            <a:off x="4587178" y="2185320"/>
            <a:ext cx="1686621" cy="1204225"/>
            <a:chOff x="23224" y="-594819"/>
            <a:chExt cx="3373242" cy="2408449"/>
          </a:xfrm>
        </p:grpSpPr>
        <p:sp>
          <p:nvSpPr>
            <p:cNvPr id="26" name="Google Shape;1292;p167">
              <a:extLst>
                <a:ext uri="{FF2B5EF4-FFF2-40B4-BE49-F238E27FC236}">
                  <a16:creationId xmlns:a16="http://schemas.microsoft.com/office/drawing/2014/main" id="{C43ABF04-33C6-8B27-3CB3-96011369C2E4}"/>
                </a:ext>
              </a:extLst>
            </p:cNvPr>
            <p:cNvSpPr txBox="1"/>
            <p:nvPr/>
          </p:nvSpPr>
          <p:spPr>
            <a:xfrm>
              <a:off x="23224" y="-594819"/>
              <a:ext cx="3373242" cy="1293300"/>
            </a:xfrm>
            <a:prstGeom prst="rect">
              <a:avLst/>
            </a:prstGeom>
            <a:noFill/>
            <a:ln>
              <a:noFill/>
            </a:ln>
          </p:spPr>
          <p:txBody>
            <a:bodyPr spcFirstLastPara="1" wrap="square" lIns="35700" tIns="35700" rIns="35700" bIns="35700" anchor="ctr" anchorCtr="0">
              <a:noAutofit/>
            </a:bodyPr>
            <a:lstStyle/>
            <a:p>
              <a:r>
                <a:rPr lang="en">
                  <a:solidFill>
                    <a:srgbClr val="232323"/>
                  </a:solidFill>
                </a:rPr>
                <a:t>Should we build it?</a:t>
              </a:r>
              <a:endParaRPr sz="2489"/>
            </a:p>
          </p:txBody>
        </p:sp>
        <p:pic>
          <p:nvPicPr>
            <p:cNvPr id="27" name="Google Shape;1293;p167" descr="Connection Line">
              <a:extLst>
                <a:ext uri="{FF2B5EF4-FFF2-40B4-BE49-F238E27FC236}">
                  <a16:creationId xmlns:a16="http://schemas.microsoft.com/office/drawing/2014/main" id="{C3889136-10EA-F92B-86C2-4C24109FD66D}"/>
                </a:ext>
              </a:extLst>
            </p:cNvPr>
            <p:cNvPicPr preferRelativeResize="0"/>
            <p:nvPr/>
          </p:nvPicPr>
          <p:blipFill rotWithShape="1">
            <a:blip r:embed="rId3">
              <a:alphaModFix/>
            </a:blip>
            <a:srcRect/>
            <a:stretch/>
          </p:blipFill>
          <p:spPr>
            <a:xfrm>
              <a:off x="447841" y="622936"/>
              <a:ext cx="795011" cy="1190694"/>
            </a:xfrm>
            <a:prstGeom prst="rect">
              <a:avLst/>
            </a:prstGeom>
            <a:noFill/>
            <a:ln>
              <a:noFill/>
            </a:ln>
          </p:spPr>
        </p:pic>
      </p:grpSp>
      <p:grpSp>
        <p:nvGrpSpPr>
          <p:cNvPr id="28" name="Google Shape;1294;p167">
            <a:extLst>
              <a:ext uri="{FF2B5EF4-FFF2-40B4-BE49-F238E27FC236}">
                <a16:creationId xmlns:a16="http://schemas.microsoft.com/office/drawing/2014/main" id="{D69B488F-6B41-727C-38EC-FEBA3685E17A}"/>
              </a:ext>
            </a:extLst>
          </p:cNvPr>
          <p:cNvGrpSpPr/>
          <p:nvPr/>
        </p:nvGrpSpPr>
        <p:grpSpPr>
          <a:xfrm>
            <a:off x="8452413" y="2160404"/>
            <a:ext cx="3680619" cy="1254005"/>
            <a:chOff x="-1106364" y="-311151"/>
            <a:chExt cx="7361235" cy="2508007"/>
          </a:xfrm>
        </p:grpSpPr>
        <p:sp>
          <p:nvSpPr>
            <p:cNvPr id="29" name="Google Shape;1295;p167">
              <a:extLst>
                <a:ext uri="{FF2B5EF4-FFF2-40B4-BE49-F238E27FC236}">
                  <a16:creationId xmlns:a16="http://schemas.microsoft.com/office/drawing/2014/main" id="{66E9F9D8-B7BA-D138-569E-0405573F2826}"/>
                </a:ext>
              </a:extLst>
            </p:cNvPr>
            <p:cNvSpPr txBox="1"/>
            <p:nvPr/>
          </p:nvSpPr>
          <p:spPr>
            <a:xfrm>
              <a:off x="0" y="-311151"/>
              <a:ext cx="6254871" cy="1283338"/>
            </a:xfrm>
            <a:prstGeom prst="rect">
              <a:avLst/>
            </a:prstGeom>
            <a:noFill/>
            <a:ln>
              <a:noFill/>
            </a:ln>
          </p:spPr>
          <p:txBody>
            <a:bodyPr spcFirstLastPara="1" wrap="square" lIns="35700" tIns="35700" rIns="35700" bIns="35700" anchor="ctr" anchorCtr="0">
              <a:noAutofit/>
            </a:bodyPr>
            <a:lstStyle/>
            <a:p>
              <a:r>
                <a:rPr lang="en">
                  <a:solidFill>
                    <a:srgbClr val="232323"/>
                  </a:solidFill>
                </a:rPr>
                <a:t>Can we build a business here?</a:t>
              </a:r>
              <a:endParaRPr sz="2489"/>
            </a:p>
          </p:txBody>
        </p:sp>
        <p:pic>
          <p:nvPicPr>
            <p:cNvPr id="30" name="Google Shape;1296;p167" descr="Connection Line">
              <a:extLst>
                <a:ext uri="{FF2B5EF4-FFF2-40B4-BE49-F238E27FC236}">
                  <a16:creationId xmlns:a16="http://schemas.microsoft.com/office/drawing/2014/main" id="{26DF3446-4522-A476-F080-FE950284195C}"/>
                </a:ext>
              </a:extLst>
            </p:cNvPr>
            <p:cNvPicPr preferRelativeResize="0"/>
            <p:nvPr/>
          </p:nvPicPr>
          <p:blipFill rotWithShape="1">
            <a:blip r:embed="rId4">
              <a:alphaModFix/>
            </a:blip>
            <a:srcRect/>
            <a:stretch/>
          </p:blipFill>
          <p:spPr>
            <a:xfrm>
              <a:off x="-1106364" y="934076"/>
              <a:ext cx="2118086" cy="1262780"/>
            </a:xfrm>
            <a:prstGeom prst="rect">
              <a:avLst/>
            </a:prstGeom>
            <a:noFill/>
            <a:ln>
              <a:noFill/>
            </a:ln>
          </p:spPr>
        </p:pic>
      </p:grpSp>
      <p:sp>
        <p:nvSpPr>
          <p:cNvPr id="31" name="Google Shape;1265;p167">
            <a:extLst>
              <a:ext uri="{FF2B5EF4-FFF2-40B4-BE49-F238E27FC236}">
                <a16:creationId xmlns:a16="http://schemas.microsoft.com/office/drawing/2014/main" id="{7C40BA85-7051-79EE-6996-27CF225B939F}"/>
              </a:ext>
            </a:extLst>
          </p:cNvPr>
          <p:cNvSpPr txBox="1"/>
          <p:nvPr/>
        </p:nvSpPr>
        <p:spPr>
          <a:xfrm rot="-5400000">
            <a:off x="2256642" y="2091725"/>
            <a:ext cx="3555009" cy="966628"/>
          </a:xfrm>
          <a:prstGeom prst="rect">
            <a:avLst/>
          </a:prstGeom>
          <a:noFill/>
          <a:ln>
            <a:noFill/>
          </a:ln>
        </p:spPr>
        <p:txBody>
          <a:bodyPr spcFirstLastPara="1" wrap="square" lIns="35700" tIns="35700" rIns="35700" bIns="35700" anchor="t" anchorCtr="0">
            <a:noAutofit/>
          </a:bodyPr>
          <a:lstStyle/>
          <a:p>
            <a:pPr>
              <a:lnSpc>
                <a:spcPct val="80000"/>
              </a:lnSpc>
            </a:pPr>
            <a:r>
              <a:rPr lang="en-US" sz="2343">
                <a:solidFill>
                  <a:srgbClr val="232323"/>
                </a:solidFill>
              </a:rPr>
              <a:t>Believability of Information</a:t>
            </a:r>
            <a:endParaRPr lang="en-US" sz="2489"/>
          </a:p>
        </p:txBody>
      </p:sp>
      <p:pic>
        <p:nvPicPr>
          <p:cNvPr id="32" name="Google Shape;1261;p167" descr="Connection Line">
            <a:extLst>
              <a:ext uri="{FF2B5EF4-FFF2-40B4-BE49-F238E27FC236}">
                <a16:creationId xmlns:a16="http://schemas.microsoft.com/office/drawing/2014/main" id="{F517B17F-D639-CD88-0F62-F309693F5D8C}"/>
              </a:ext>
            </a:extLst>
          </p:cNvPr>
          <p:cNvPicPr preferRelativeResize="0"/>
          <p:nvPr/>
        </p:nvPicPr>
        <p:blipFill rotWithShape="1">
          <a:blip r:embed="rId5">
            <a:alphaModFix/>
          </a:blip>
          <a:srcRect/>
          <a:stretch/>
        </p:blipFill>
        <p:spPr>
          <a:xfrm>
            <a:off x="3844025" y="733175"/>
            <a:ext cx="5400240" cy="4006956"/>
          </a:xfrm>
          <a:prstGeom prst="rect">
            <a:avLst/>
          </a:prstGeom>
          <a:noFill/>
          <a:ln>
            <a:noFill/>
          </a:ln>
        </p:spPr>
      </p:pic>
      <mc:AlternateContent xmlns:mc="http://schemas.openxmlformats.org/markup-compatibility/2006" xmlns:a14="http://schemas.microsoft.com/office/drawing/2010/main">
        <mc:Choice Requires="a14">
          <p:sp>
            <p:nvSpPr>
              <p:cNvPr id="33" name="Rectangle 32">
                <a:extLst>
                  <a:ext uri="{FF2B5EF4-FFF2-40B4-BE49-F238E27FC236}">
                    <a16:creationId xmlns:a16="http://schemas.microsoft.com/office/drawing/2014/main" id="{919F7660-0809-D624-25EE-B0B8F3FCA22F}"/>
                  </a:ext>
                </a:extLst>
              </p:cNvPr>
              <p:cNvSpPr/>
              <p:nvPr/>
            </p:nvSpPr>
            <p:spPr>
              <a:xfrm>
                <a:off x="8044873" y="6569117"/>
                <a:ext cx="3363288" cy="123111"/>
              </a:xfrm>
              <a:prstGeom prst="rect">
                <a:avLst/>
              </a:prstGeom>
              <a:solidFill>
                <a:schemeClr val="bg1"/>
              </a:solidFill>
            </p:spPr>
            <p:txBody>
              <a:bodyPr wrap="square" lIns="0" tIns="0" rIns="0" bIns="0">
                <a:spAutoFit/>
              </a:bodyPr>
              <a:lstStyle/>
              <a:p>
                <a:pPr marL="0" marR="0" lvl="0" indent="0" defTabSz="91437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right"/>
                    </m:oMathParaPr>
                    <m:oMath xmlns:m="http://schemas.openxmlformats.org/officeDocument/2006/math">
                      <m:r>
                        <a:rPr lang="en-US" sz="800" kern="1200">
                          <a:solidFill>
                            <a:prstClr val="white">
                              <a:lumMod val="50000"/>
                            </a:prstClr>
                          </a:solidFill>
                          <a:latin typeface="Cambria Math" panose="02040503050406030204" pitchFamily="18" charset="0"/>
                          <a:ea typeface="+mn-ea"/>
                          <a:cs typeface="Arial" panose="020B0604020202020204" pitchFamily="34" charset="0"/>
                        </a:rPr>
                        <m:t>© 2022 </m:t>
                      </m:r>
                      <m:r>
                        <m:rPr>
                          <m:sty m:val="p"/>
                        </m:rPr>
                        <a:rPr lang="en-US" sz="800" kern="1200">
                          <a:solidFill>
                            <a:prstClr val="white">
                              <a:lumMod val="50000"/>
                            </a:prstClr>
                          </a:solidFill>
                          <a:latin typeface="Cambria Math" panose="02040503050406030204" pitchFamily="18" charset="0"/>
                          <a:ea typeface="+mn-ea"/>
                          <a:cs typeface="Arial" panose="020B0604020202020204" pitchFamily="34" charset="0"/>
                        </a:rPr>
                        <m:t>Jeff</m:t>
                      </m:r>
                      <m:r>
                        <a:rPr lang="en-US" sz="800" kern="1200">
                          <a:solidFill>
                            <a:prstClr val="white">
                              <a:lumMod val="50000"/>
                            </a:prstClr>
                          </a:solidFill>
                          <a:latin typeface="Cambria Math" panose="02040503050406030204" pitchFamily="18" charset="0"/>
                          <a:ea typeface="+mn-ea"/>
                          <a:cs typeface="Arial" panose="020B0604020202020204" pitchFamily="34" charset="0"/>
                        </a:rPr>
                        <m:t> </m:t>
                      </m:r>
                      <m:r>
                        <m:rPr>
                          <m:sty m:val="p"/>
                        </m:rPr>
                        <a:rPr lang="en-US" sz="800" kern="1200">
                          <a:solidFill>
                            <a:prstClr val="white">
                              <a:lumMod val="50000"/>
                            </a:prstClr>
                          </a:solidFill>
                          <a:latin typeface="Cambria Math" panose="02040503050406030204" pitchFamily="18" charset="0"/>
                          <a:ea typeface="+mn-ea"/>
                          <a:cs typeface="Arial" panose="020B0604020202020204" pitchFamily="34" charset="0"/>
                        </a:rPr>
                        <m:t>Gothelf</m:t>
                      </m:r>
                      <m:r>
                        <a:rPr lang="en-US" sz="800" kern="1200">
                          <a:solidFill>
                            <a:prstClr val="white">
                              <a:lumMod val="50000"/>
                            </a:prstClr>
                          </a:solidFill>
                          <a:latin typeface="Cambria Math" panose="02040503050406030204" pitchFamily="18" charset="0"/>
                          <a:ea typeface="+mn-ea"/>
                          <a:cs typeface="Arial" panose="020B0604020202020204" pitchFamily="34" charset="0"/>
                        </a:rPr>
                        <m:t>  &amp; </m:t>
                      </m:r>
                      <m:r>
                        <m:rPr>
                          <m:sty m:val="p"/>
                        </m:rPr>
                        <a:rPr lang="en-US" sz="800" kern="1200">
                          <a:solidFill>
                            <a:prstClr val="white">
                              <a:lumMod val="50000"/>
                            </a:prstClr>
                          </a:solidFill>
                          <a:latin typeface="Cambria Math" panose="02040503050406030204" pitchFamily="18" charset="0"/>
                          <a:ea typeface="+mn-ea"/>
                          <a:cs typeface="Arial" panose="020B0604020202020204" pitchFamily="34" charset="0"/>
                        </a:rPr>
                        <m:t>Josh</m:t>
                      </m:r>
                      <m:r>
                        <a:rPr lang="en-US" sz="800" kern="1200">
                          <a:solidFill>
                            <a:prstClr val="white">
                              <a:lumMod val="50000"/>
                            </a:prstClr>
                          </a:solidFill>
                          <a:latin typeface="Cambria Math" panose="02040503050406030204" pitchFamily="18" charset="0"/>
                          <a:ea typeface="+mn-ea"/>
                          <a:cs typeface="Arial" panose="020B0604020202020204" pitchFamily="34" charset="0"/>
                        </a:rPr>
                        <m:t> </m:t>
                      </m:r>
                      <m:r>
                        <m:rPr>
                          <m:sty m:val="p"/>
                        </m:rPr>
                        <a:rPr lang="en-US" sz="800" kern="1200">
                          <a:solidFill>
                            <a:prstClr val="white">
                              <a:lumMod val="50000"/>
                            </a:prstClr>
                          </a:solidFill>
                          <a:latin typeface="Cambria Math" panose="02040503050406030204" pitchFamily="18" charset="0"/>
                          <a:ea typeface="+mn-ea"/>
                          <a:cs typeface="Arial" panose="020B0604020202020204" pitchFamily="34" charset="0"/>
                        </a:rPr>
                        <m:t>Seiden</m:t>
                      </m:r>
                      <m:r>
                        <a:rPr lang="en-US" sz="800" kern="1200">
                          <a:solidFill>
                            <a:prstClr val="white">
                              <a:lumMod val="50000"/>
                            </a:prstClr>
                          </a:solidFill>
                          <a:latin typeface="Cambria Math" panose="02040503050406030204" pitchFamily="18" charset="0"/>
                          <a:ea typeface="+mn-ea"/>
                          <a:cs typeface="Arial" panose="020B0604020202020204" pitchFamily="34" charset="0"/>
                        </a:rPr>
                        <m:t> </m:t>
                      </m:r>
                      <m:r>
                        <m:rPr>
                          <m:sty m:val="p"/>
                        </m:rPr>
                        <a:rPr lang="en-US" sz="800" kern="1200">
                          <a:solidFill>
                            <a:prstClr val="white">
                              <a:lumMod val="50000"/>
                            </a:prstClr>
                          </a:solidFill>
                          <a:latin typeface="Cambria Math" panose="02040503050406030204" pitchFamily="18" charset="0"/>
                          <a:ea typeface="+mn-ea"/>
                          <a:cs typeface="Arial" panose="020B0604020202020204" pitchFamily="34" charset="0"/>
                        </a:rPr>
                        <m:t>All</m:t>
                      </m:r>
                      <m:r>
                        <a:rPr lang="en-US" sz="800" kern="1200">
                          <a:solidFill>
                            <a:prstClr val="white">
                              <a:lumMod val="50000"/>
                            </a:prstClr>
                          </a:solidFill>
                          <a:latin typeface="Cambria Math" panose="02040503050406030204" pitchFamily="18" charset="0"/>
                          <a:ea typeface="+mn-ea"/>
                          <a:cs typeface="Arial" panose="020B0604020202020204" pitchFamily="34" charset="0"/>
                        </a:rPr>
                        <m:t> </m:t>
                      </m:r>
                      <m:r>
                        <m:rPr>
                          <m:sty m:val="p"/>
                        </m:rPr>
                        <a:rPr lang="en-US" sz="800" kern="1200">
                          <a:solidFill>
                            <a:prstClr val="white">
                              <a:lumMod val="50000"/>
                            </a:prstClr>
                          </a:solidFill>
                          <a:latin typeface="Cambria Math" panose="02040503050406030204" pitchFamily="18" charset="0"/>
                          <a:ea typeface="+mn-ea"/>
                          <a:cs typeface="Arial" panose="020B0604020202020204" pitchFamily="34" charset="0"/>
                        </a:rPr>
                        <m:t>Rights</m:t>
                      </m:r>
                      <m:r>
                        <a:rPr lang="en-US" sz="800" kern="1200">
                          <a:solidFill>
                            <a:prstClr val="white">
                              <a:lumMod val="50000"/>
                            </a:prstClr>
                          </a:solidFill>
                          <a:latin typeface="Cambria Math" panose="02040503050406030204" pitchFamily="18" charset="0"/>
                          <a:ea typeface="+mn-ea"/>
                          <a:cs typeface="Arial" panose="020B0604020202020204" pitchFamily="34" charset="0"/>
                        </a:rPr>
                        <m:t> </m:t>
                      </m:r>
                      <m:r>
                        <m:rPr>
                          <m:sty m:val="p"/>
                        </m:rPr>
                        <a:rPr lang="en-US" sz="800" kern="1200">
                          <a:solidFill>
                            <a:prstClr val="white">
                              <a:lumMod val="50000"/>
                            </a:prstClr>
                          </a:solidFill>
                          <a:latin typeface="Cambria Math" panose="02040503050406030204" pitchFamily="18" charset="0"/>
                          <a:ea typeface="+mn-ea"/>
                          <a:cs typeface="Arial" panose="020B0604020202020204" pitchFamily="34" charset="0"/>
                        </a:rPr>
                        <m:t>Reserved</m:t>
                      </m:r>
                    </m:oMath>
                  </m:oMathPara>
                </a14:m>
                <a:endParaRPr lang="en-US" sz="800" kern="1200" dirty="0">
                  <a:solidFill>
                    <a:prstClr val="white">
                      <a:lumMod val="50000"/>
                    </a:prstClr>
                  </a:solidFill>
                  <a:latin typeface="+mn-lt"/>
                  <a:ea typeface="+mn-ea"/>
                  <a:cs typeface="Arial" panose="020B0604020202020204" pitchFamily="34" charset="0"/>
                </a:endParaRPr>
              </a:p>
            </p:txBody>
          </p:sp>
        </mc:Choice>
        <mc:Fallback xmlns="">
          <p:sp>
            <p:nvSpPr>
              <p:cNvPr id="33" name="Rectangle 32">
                <a:extLst>
                  <a:ext uri="{FF2B5EF4-FFF2-40B4-BE49-F238E27FC236}">
                    <a16:creationId xmlns:a16="http://schemas.microsoft.com/office/drawing/2014/main" id="{919F7660-0809-D624-25EE-B0B8F3FCA22F}"/>
                  </a:ext>
                </a:extLst>
              </p:cNvPr>
              <p:cNvSpPr>
                <a:spLocks noRot="1" noChangeAspect="1" noMove="1" noResize="1" noEditPoints="1" noAdjustHandles="1" noChangeArrowheads="1" noChangeShapeType="1" noTextEdit="1"/>
              </p:cNvSpPr>
              <p:nvPr/>
            </p:nvSpPr>
            <p:spPr>
              <a:xfrm>
                <a:off x="8044873" y="6569117"/>
                <a:ext cx="3363288" cy="123111"/>
              </a:xfrm>
              <a:prstGeom prst="rect">
                <a:avLst/>
              </a:prstGeom>
              <a:blipFill>
                <a:blip r:embed="rId6"/>
                <a:stretch>
                  <a:fillRect t="-9091" r="-1128" b="-27273"/>
                </a:stretch>
              </a:blipFill>
            </p:spPr>
            <p:txBody>
              <a:bodyPr/>
              <a:lstStyle/>
              <a:p>
                <a:r>
                  <a:rPr lang="en-US">
                    <a:noFill/>
                  </a:rPr>
                  <a:t> </a:t>
                </a:r>
              </a:p>
            </p:txBody>
          </p:sp>
        </mc:Fallback>
      </mc:AlternateContent>
      <p:sp>
        <p:nvSpPr>
          <p:cNvPr id="34" name="Google Shape;1264;p167">
            <a:extLst>
              <a:ext uri="{FF2B5EF4-FFF2-40B4-BE49-F238E27FC236}">
                <a16:creationId xmlns:a16="http://schemas.microsoft.com/office/drawing/2014/main" id="{4C9A3404-7F88-A5E4-7A98-B74D8A2FC58F}"/>
              </a:ext>
            </a:extLst>
          </p:cNvPr>
          <p:cNvSpPr txBox="1"/>
          <p:nvPr/>
        </p:nvSpPr>
        <p:spPr>
          <a:xfrm>
            <a:off x="3688614" y="6003837"/>
            <a:ext cx="5358564" cy="453028"/>
          </a:xfrm>
          <a:prstGeom prst="rect">
            <a:avLst/>
          </a:prstGeom>
          <a:noFill/>
          <a:ln>
            <a:noFill/>
          </a:ln>
        </p:spPr>
        <p:txBody>
          <a:bodyPr spcFirstLastPara="1" wrap="square" lIns="35700" tIns="35700" rIns="35700" bIns="35700" anchor="t" anchorCtr="0">
            <a:noAutofit/>
          </a:bodyPr>
          <a:lstStyle/>
          <a:p>
            <a:pPr algn="ctr">
              <a:lnSpc>
                <a:spcPct val="80000"/>
              </a:lnSpc>
            </a:pPr>
            <a:r>
              <a:rPr lang="en" sz="2343" dirty="0">
                <a:solidFill>
                  <a:srgbClr val="232323"/>
                </a:solidFill>
              </a:rPr>
              <a:t>Level of Effort / Investment</a:t>
            </a:r>
            <a:endParaRPr sz="2489" dirty="0"/>
          </a:p>
        </p:txBody>
      </p:sp>
    </p:spTree>
    <p:extLst>
      <p:ext uri="{BB962C8B-B14F-4D97-AF65-F5344CB8AC3E}">
        <p14:creationId xmlns:p14="http://schemas.microsoft.com/office/powerpoint/2010/main" val="3110190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childTnLst>
                                </p:cTn>
                              </p:par>
                              <p:par>
                                <p:cTn id="8" presetID="1"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1000"/>
                                        <p:tgtEl>
                                          <p:spTgt spid="28"/>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A397E3E-B90C-4D82-BAAA-36F7AC6A45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id="{8CF5E676-CA04-4CED-9F1E-5026ED66E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2833068" cy="2997599"/>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accent1"/>
              </a:solidFill>
            </a:endParaRPr>
          </a:p>
        </p:txBody>
      </p:sp>
      <p:sp>
        <p:nvSpPr>
          <p:cNvPr id="25" name="Freeform: Shape 24">
            <a:extLst>
              <a:ext uri="{FF2B5EF4-FFF2-40B4-BE49-F238E27FC236}">
                <a16:creationId xmlns:a16="http://schemas.microsoft.com/office/drawing/2014/main" id="{AFD1189F-9598-4281-8056-2845388D4D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3068" cy="2997599"/>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6">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accent1"/>
              </a:solidFill>
            </a:endParaRPr>
          </a:p>
        </p:txBody>
      </p:sp>
      <p:sp>
        <p:nvSpPr>
          <p:cNvPr id="27" name="Freeform: Shape 26">
            <a:extLst>
              <a:ext uri="{FF2B5EF4-FFF2-40B4-BE49-F238E27FC236}">
                <a16:creationId xmlns:a16="http://schemas.microsoft.com/office/drawing/2014/main" id="{583E04E1-D74F-4ED6-972C-035F4FEC4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 name="Freeform: Shape 28">
            <a:extLst>
              <a:ext uri="{FF2B5EF4-FFF2-40B4-BE49-F238E27FC236}">
                <a16:creationId xmlns:a16="http://schemas.microsoft.com/office/drawing/2014/main" id="{A2B5CBEA-F125-49B6-8335-227C325B11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2">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1" name="Rectangle 30">
            <a:extLst>
              <a:ext uri="{FF2B5EF4-FFF2-40B4-BE49-F238E27FC236}">
                <a16:creationId xmlns:a16="http://schemas.microsoft.com/office/drawing/2014/main" id="{E51A97D9-C694-4307-818B-0C5BBF4136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21053" y="819446"/>
            <a:ext cx="6964685" cy="5402463"/>
          </a:xfrm>
          <a:prstGeom prst="rect">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2C1D3151-5F97-4860-B56C-C98BD62CC2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21053" y="819446"/>
            <a:ext cx="6964685" cy="5402463"/>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8DE96824-E506-4448-8704-5EC7BF7BC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13658" y="727769"/>
            <a:ext cx="6964685" cy="5402463"/>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DE23A00-9C68-8741-20EE-1D4751B1CA9D}"/>
              </a:ext>
            </a:extLst>
          </p:cNvPr>
          <p:cNvSpPr>
            <a:spLocks noGrp="1"/>
          </p:cNvSpPr>
          <p:nvPr>
            <p:ph type="ctrTitle"/>
          </p:nvPr>
        </p:nvSpPr>
        <p:spPr>
          <a:xfrm>
            <a:off x="2886765" y="1495956"/>
            <a:ext cx="6418471" cy="2692050"/>
          </a:xfrm>
        </p:spPr>
        <p:txBody>
          <a:bodyPr>
            <a:normAutofit/>
          </a:bodyPr>
          <a:lstStyle/>
          <a:p>
            <a:r>
              <a:rPr lang="en-US" sz="5400" dirty="0">
                <a:solidFill>
                  <a:schemeClr val="bg1"/>
                </a:solidFill>
              </a:rPr>
              <a:t>The New World of AI Driven Prototyping</a:t>
            </a:r>
          </a:p>
        </p:txBody>
      </p:sp>
      <p:sp>
        <p:nvSpPr>
          <p:cNvPr id="37" name="Freeform: Shape 36">
            <a:extLst>
              <a:ext uri="{FF2B5EF4-FFF2-40B4-BE49-F238E27FC236}">
                <a16:creationId xmlns:a16="http://schemas.microsoft.com/office/drawing/2014/main" id="{E16C8D8F-10E9-4498-ABDB-0F923F8B68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27769"/>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bg1"/>
          </a:solidFill>
          <a:ln w="9525" cap="flat">
            <a:noFill/>
            <a:prstDash val="solid"/>
            <a:miter/>
          </a:ln>
        </p:spPr>
        <p:txBody>
          <a:bodyPr wrap="square" rtlCol="0" anchor="ctr">
            <a:noAutofit/>
          </a:bodyPr>
          <a:lstStyle/>
          <a:p>
            <a:endParaRPr lang="en-US" dirty="0"/>
          </a:p>
        </p:txBody>
      </p:sp>
      <p:sp>
        <p:nvSpPr>
          <p:cNvPr id="39" name="Graphic 212">
            <a:extLst>
              <a:ext uri="{FF2B5EF4-FFF2-40B4-BE49-F238E27FC236}">
                <a16:creationId xmlns:a16="http://schemas.microsoft.com/office/drawing/2014/main" id="{4FB204DF-284E-45F6-A017-79A4DF57BC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75326" y="343675"/>
            <a:ext cx="768186" cy="76818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41" name="Graphic 212">
            <a:extLst>
              <a:ext uri="{FF2B5EF4-FFF2-40B4-BE49-F238E27FC236}">
                <a16:creationId xmlns:a16="http://schemas.microsoft.com/office/drawing/2014/main" id="{5EC6B544-8C84-47A6-885D-A4F09EF5C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75326" y="343675"/>
            <a:ext cx="768186" cy="76818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43" name="Freeform: Shape 42">
            <a:extLst>
              <a:ext uri="{FF2B5EF4-FFF2-40B4-BE49-F238E27FC236}">
                <a16:creationId xmlns:a16="http://schemas.microsoft.com/office/drawing/2014/main" id="{1E5A83E3-8A11-4492-BB6E-F5F2240316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67504"/>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bg1"/>
          </a:solidFill>
          <a:ln w="9525" cap="flat">
            <a:noFill/>
            <a:prstDash val="solid"/>
            <a:miter/>
          </a:ln>
        </p:spPr>
        <p:txBody>
          <a:bodyPr wrap="square" rtlCol="0" anchor="ctr">
            <a:noAutofit/>
          </a:bodyPr>
          <a:lstStyle/>
          <a:p>
            <a:endParaRPr lang="en-US" dirty="0"/>
          </a:p>
        </p:txBody>
      </p:sp>
      <p:sp>
        <p:nvSpPr>
          <p:cNvPr id="45" name="Oval 44">
            <a:extLst>
              <a:ext uri="{FF2B5EF4-FFF2-40B4-BE49-F238E27FC236}">
                <a16:creationId xmlns:a16="http://schemas.microsoft.com/office/drawing/2014/main" id="{32C95C5C-6FBD-47FF-9CA6-066193539A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7140" y="5100276"/>
            <a:ext cx="515928" cy="515928"/>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7" name="Oval 46">
            <a:extLst>
              <a:ext uri="{FF2B5EF4-FFF2-40B4-BE49-F238E27FC236}">
                <a16:creationId xmlns:a16="http://schemas.microsoft.com/office/drawing/2014/main" id="{4D1A5E71-B6B6-486A-8CDC-C7ABD9B90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7140" y="5100276"/>
            <a:ext cx="515928" cy="515928"/>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49"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bg1"/>
          </a:solidFill>
        </p:grpSpPr>
        <p:sp>
          <p:nvSpPr>
            <p:cNvPr id="50" name="Freeform: Shape 49">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51" name="Freeform: Shape 50">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52" name="Freeform: Shape 51">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53" name="Freeform: Shape 52">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54" name="Freeform: Shape 53">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8444368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4K Resolution">
            <a:extLst>
              <a:ext uri="{FF2B5EF4-FFF2-40B4-BE49-F238E27FC236}">
                <a16:creationId xmlns:a16="http://schemas.microsoft.com/office/drawing/2014/main" id="{3CBB45A2-3039-4DAE-A766-DB27A81DDB47}"/>
              </a:ext>
            </a:extLst>
          </p:cNvPr>
          <p:cNvPicPr>
            <a:picLocks noGrp="1" noChangeAspect="1"/>
          </p:cNvPicPr>
          <p:nvPr>
            <p:ph sz="half" idx="1"/>
          </p:nvPr>
        </p:nvPicPr>
        <p:blipFill>
          <a:blip r:embed="rId3"/>
          <a:srcRect l="32433" r="33157" b="1"/>
          <a:stretch/>
        </p:blipFill>
        <p:spPr>
          <a:xfrm>
            <a:off x="20" y="-17929"/>
            <a:ext cx="4206220" cy="6875929"/>
          </a:xfrm>
          <a:prstGeom prst="rect">
            <a:avLst/>
          </a:prstGeom>
        </p:spPr>
      </p:pic>
      <p:sp>
        <p:nvSpPr>
          <p:cNvPr id="2" name="Title 1">
            <a:extLst>
              <a:ext uri="{FF2B5EF4-FFF2-40B4-BE49-F238E27FC236}">
                <a16:creationId xmlns:a16="http://schemas.microsoft.com/office/drawing/2014/main" id="{F217E9A1-056B-AD5C-2A6B-E860E578E421}"/>
              </a:ext>
            </a:extLst>
          </p:cNvPr>
          <p:cNvSpPr>
            <a:spLocks noGrp="1"/>
          </p:cNvSpPr>
          <p:nvPr>
            <p:ph type="title"/>
          </p:nvPr>
        </p:nvSpPr>
        <p:spPr>
          <a:xfrm>
            <a:off x="4866968" y="914400"/>
            <a:ext cx="6627924" cy="1307592"/>
          </a:xfrm>
        </p:spPr>
        <p:txBody>
          <a:bodyPr vert="horz" lIns="91440" tIns="45720" rIns="91440" bIns="45720" rtlCol="0" anchor="t">
            <a:normAutofit/>
          </a:bodyPr>
          <a:lstStyle/>
          <a:p>
            <a:pPr>
              <a:lnSpc>
                <a:spcPct val="90000"/>
              </a:lnSpc>
            </a:pPr>
            <a:r>
              <a:rPr lang="en-US"/>
              <a:t>Types of AI Development Tools</a:t>
            </a:r>
          </a:p>
        </p:txBody>
      </p:sp>
      <p:sp>
        <p:nvSpPr>
          <p:cNvPr id="4" name="Content Placeholder 3">
            <a:extLst>
              <a:ext uri="{FF2B5EF4-FFF2-40B4-BE49-F238E27FC236}">
                <a16:creationId xmlns:a16="http://schemas.microsoft.com/office/drawing/2014/main" id="{DCCAB081-6EBE-0203-C099-FCD45A69CEDB}"/>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866968" y="2221992"/>
            <a:ext cx="6627924" cy="3739896"/>
          </a:xfrm>
        </p:spPr>
        <p:txBody>
          <a:bodyPr>
            <a:normAutofit/>
          </a:bodyPr>
          <a:lstStyle/>
          <a:p>
            <a:pPr marL="0" indent="0">
              <a:spcBef>
                <a:spcPts val="2500"/>
              </a:spcBef>
              <a:buNone/>
            </a:pPr>
            <a:r>
              <a:rPr lang="en-US" sz="1400" b="1" dirty="0"/>
              <a:t>No-Code Platforms</a:t>
            </a:r>
          </a:p>
          <a:p>
            <a:pPr marL="0" lvl="1" indent="0">
              <a:buNone/>
            </a:pPr>
            <a:r>
              <a:rPr lang="en-US" sz="1400" dirty="0"/>
              <a:t>No-code platforms enable users to create AI applications without writing any code, making development accessible to non-programmers.</a:t>
            </a:r>
          </a:p>
          <a:p>
            <a:pPr marL="0" indent="0">
              <a:spcBef>
                <a:spcPts val="2500"/>
              </a:spcBef>
              <a:buNone/>
            </a:pPr>
            <a:r>
              <a:rPr lang="en-US" sz="1400" b="1" dirty="0"/>
              <a:t>Automated Coding Assistants</a:t>
            </a:r>
          </a:p>
          <a:p>
            <a:pPr marL="0" lvl="1" indent="0">
              <a:buNone/>
            </a:pPr>
            <a:r>
              <a:rPr lang="en-US" sz="1400" dirty="0"/>
              <a:t>Automated coding assistants provide suggestions and code snippets to developers, speeding up the coding process and improving efficiency.</a:t>
            </a:r>
          </a:p>
          <a:p>
            <a:pPr marL="0" indent="0">
              <a:spcBef>
                <a:spcPts val="2500"/>
              </a:spcBef>
              <a:buNone/>
            </a:pPr>
            <a:r>
              <a:rPr lang="en-US" sz="1400" b="1" dirty="0"/>
              <a:t>Machine Learning Frameworks</a:t>
            </a:r>
          </a:p>
          <a:p>
            <a:pPr marL="0" lvl="1" indent="0">
              <a:buNone/>
            </a:pPr>
            <a:r>
              <a:rPr lang="en-US" sz="1400" dirty="0"/>
              <a:t>Machine learning frameworks offer libraries and tools for building sophisticated AI models, making it easier for developers to implement machine learning.</a:t>
            </a:r>
          </a:p>
        </p:txBody>
      </p:sp>
    </p:spTree>
    <p:extLst>
      <p:ext uri="{BB962C8B-B14F-4D97-AF65-F5344CB8AC3E}">
        <p14:creationId xmlns:p14="http://schemas.microsoft.com/office/powerpoint/2010/main" val="3274672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5881D-63AB-2D56-EC55-ED040C469B0E}"/>
              </a:ext>
            </a:extLst>
          </p:cNvPr>
          <p:cNvSpPr>
            <a:spLocks noGrp="1"/>
          </p:cNvSpPr>
          <p:nvPr>
            <p:ph type="title"/>
          </p:nvPr>
        </p:nvSpPr>
        <p:spPr>
          <a:xfrm>
            <a:off x="550862" y="333375"/>
            <a:ext cx="11090275" cy="555625"/>
          </a:xfrm>
        </p:spPr>
        <p:txBody>
          <a:bodyPr>
            <a:normAutofit fontScale="90000"/>
          </a:bodyPr>
          <a:lstStyle/>
          <a:p>
            <a:r>
              <a:rPr lang="en-US" dirty="0"/>
              <a:t>Prototyping Tools</a:t>
            </a:r>
          </a:p>
        </p:txBody>
      </p:sp>
      <p:graphicFrame>
        <p:nvGraphicFramePr>
          <p:cNvPr id="7" name="Table 6">
            <a:extLst>
              <a:ext uri="{FF2B5EF4-FFF2-40B4-BE49-F238E27FC236}">
                <a16:creationId xmlns:a16="http://schemas.microsoft.com/office/drawing/2014/main" id="{32A2C940-F2D3-4637-801F-A63B30F597FD}"/>
              </a:ext>
            </a:extLst>
          </p:cNvPr>
          <p:cNvGraphicFramePr>
            <a:graphicFrameLocks noGrp="1"/>
          </p:cNvGraphicFramePr>
          <p:nvPr>
            <p:extLst>
              <p:ext uri="{D42A27DB-BD31-4B8C-83A1-F6EECF244321}">
                <p14:modId xmlns:p14="http://schemas.microsoft.com/office/powerpoint/2010/main" val="2166210693"/>
              </p:ext>
            </p:extLst>
          </p:nvPr>
        </p:nvGraphicFramePr>
        <p:xfrm>
          <a:off x="550863" y="1103312"/>
          <a:ext cx="11090274" cy="5595682"/>
        </p:xfrm>
        <a:graphic>
          <a:graphicData uri="http://schemas.openxmlformats.org/drawingml/2006/table">
            <a:tbl>
              <a:tblPr firstRow="1" firstCol="1">
                <a:tableStyleId>{85BE263C-DBD7-4A20-BB59-AAB30ACAA65A}</a:tableStyleId>
              </a:tblPr>
              <a:tblGrid>
                <a:gridCol w="2422860">
                  <a:extLst>
                    <a:ext uri="{9D8B030D-6E8A-4147-A177-3AD203B41FA5}">
                      <a16:colId xmlns:a16="http://schemas.microsoft.com/office/drawing/2014/main" val="2050140890"/>
                    </a:ext>
                  </a:extLst>
                </a:gridCol>
                <a:gridCol w="1013986">
                  <a:extLst>
                    <a:ext uri="{9D8B030D-6E8A-4147-A177-3AD203B41FA5}">
                      <a16:colId xmlns:a16="http://schemas.microsoft.com/office/drawing/2014/main" val="2951949194"/>
                    </a:ext>
                  </a:extLst>
                </a:gridCol>
                <a:gridCol w="1013986">
                  <a:extLst>
                    <a:ext uri="{9D8B030D-6E8A-4147-A177-3AD203B41FA5}">
                      <a16:colId xmlns:a16="http://schemas.microsoft.com/office/drawing/2014/main" val="2616023778"/>
                    </a:ext>
                  </a:extLst>
                </a:gridCol>
                <a:gridCol w="1515960">
                  <a:extLst>
                    <a:ext uri="{9D8B030D-6E8A-4147-A177-3AD203B41FA5}">
                      <a16:colId xmlns:a16="http://schemas.microsoft.com/office/drawing/2014/main" val="2947442805"/>
                    </a:ext>
                  </a:extLst>
                </a:gridCol>
                <a:gridCol w="1315172">
                  <a:extLst>
                    <a:ext uri="{9D8B030D-6E8A-4147-A177-3AD203B41FA5}">
                      <a16:colId xmlns:a16="http://schemas.microsoft.com/office/drawing/2014/main" val="2048925270"/>
                    </a:ext>
                  </a:extLst>
                </a:gridCol>
                <a:gridCol w="1355330">
                  <a:extLst>
                    <a:ext uri="{9D8B030D-6E8A-4147-A177-3AD203B41FA5}">
                      <a16:colId xmlns:a16="http://schemas.microsoft.com/office/drawing/2014/main" val="3854264975"/>
                    </a:ext>
                  </a:extLst>
                </a:gridCol>
                <a:gridCol w="1194698">
                  <a:extLst>
                    <a:ext uri="{9D8B030D-6E8A-4147-A177-3AD203B41FA5}">
                      <a16:colId xmlns:a16="http://schemas.microsoft.com/office/drawing/2014/main" val="525307680"/>
                    </a:ext>
                  </a:extLst>
                </a:gridCol>
                <a:gridCol w="1258282">
                  <a:extLst>
                    <a:ext uri="{9D8B030D-6E8A-4147-A177-3AD203B41FA5}">
                      <a16:colId xmlns:a16="http://schemas.microsoft.com/office/drawing/2014/main" val="1952599430"/>
                    </a:ext>
                  </a:extLst>
                </a:gridCol>
              </a:tblGrid>
              <a:tr h="141588">
                <a:tc>
                  <a:txBody>
                    <a:bodyPr/>
                    <a:lstStyle/>
                    <a:p>
                      <a:pPr algn="l" fontAlgn="b"/>
                      <a:r>
                        <a:rPr lang="en-US" sz="900" b="0" u="none" strike="noStrike" dirty="0">
                          <a:effectLst/>
                        </a:rPr>
                        <a:t>Category</a:t>
                      </a:r>
                      <a:endParaRPr lang="en-US" sz="900" b="0" i="0" u="none" strike="noStrike" dirty="0">
                        <a:solidFill>
                          <a:srgbClr val="000000"/>
                        </a:solidFill>
                        <a:effectLst/>
                        <a:latin typeface="Arial" panose="020B0604020202020204" pitchFamily="34" charset="0"/>
                      </a:endParaRPr>
                    </a:p>
                  </a:txBody>
                  <a:tcPr marL="5023" marR="5023" marT="5023" marB="0" anchor="b"/>
                </a:tc>
                <a:tc gridSpan="2">
                  <a:txBody>
                    <a:bodyPr/>
                    <a:lstStyle/>
                    <a:p>
                      <a:pPr algn="ctr" fontAlgn="b"/>
                      <a:r>
                        <a:rPr lang="en-US" sz="900" b="1" u="none" strike="noStrike" dirty="0">
                          <a:effectLst/>
                        </a:rPr>
                        <a:t>AI Chatbot</a:t>
                      </a:r>
                      <a:endParaRPr lang="en-US" sz="900" b="1" i="0" u="none" strike="noStrike" dirty="0">
                        <a:solidFill>
                          <a:srgbClr val="000000"/>
                        </a:solidFill>
                        <a:effectLst/>
                        <a:latin typeface="Arial" panose="020B0604020202020204" pitchFamily="34" charset="0"/>
                      </a:endParaRPr>
                    </a:p>
                  </a:txBody>
                  <a:tcPr marL="5023" marR="5023" marT="5023" marB="0" anchor="b"/>
                </a:tc>
                <a:tc hMerge="1">
                  <a:txBody>
                    <a:bodyPr/>
                    <a:lstStyle/>
                    <a:p>
                      <a:endParaRPr lang="en-US"/>
                    </a:p>
                  </a:txBody>
                  <a:tcPr/>
                </a:tc>
                <a:tc gridSpan="4">
                  <a:txBody>
                    <a:bodyPr/>
                    <a:lstStyle/>
                    <a:p>
                      <a:pPr algn="ctr" fontAlgn="b"/>
                      <a:r>
                        <a:rPr lang="en-US" sz="900" b="1" u="none" strike="noStrike" dirty="0">
                          <a:effectLst/>
                        </a:rPr>
                        <a:t>Web Development Environment</a:t>
                      </a:r>
                      <a:endParaRPr lang="en-US" sz="900" b="1" i="0" u="none" strike="noStrike" dirty="0">
                        <a:solidFill>
                          <a:srgbClr val="000000"/>
                        </a:solidFill>
                        <a:effectLst/>
                        <a:latin typeface="Arial" panose="020B0604020202020204" pitchFamily="34" charset="0"/>
                      </a:endParaRPr>
                    </a:p>
                  </a:txBody>
                  <a:tcPr marL="5023" marR="5023" marT="5023" marB="0" anchor="b"/>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r>
                        <a:rPr lang="en-US" sz="900" b="1" u="none" strike="noStrike" dirty="0">
                          <a:effectLst/>
                        </a:rPr>
                        <a:t>IDE / Code Editor</a:t>
                      </a:r>
                      <a:endParaRPr lang="en-US" sz="900" b="1" i="0" u="none" strike="noStrike" dirty="0">
                        <a:solidFill>
                          <a:srgbClr val="000000"/>
                        </a:solidFill>
                        <a:effectLst/>
                        <a:latin typeface="Arial" panose="020B0604020202020204" pitchFamily="34" charset="0"/>
                      </a:endParaRPr>
                    </a:p>
                  </a:txBody>
                  <a:tcPr marL="5023" marR="5023" marT="5023" marB="0" anchor="b"/>
                </a:tc>
                <a:extLst>
                  <a:ext uri="{0D108BD9-81ED-4DB2-BD59-A6C34878D82A}">
                    <a16:rowId xmlns:a16="http://schemas.microsoft.com/office/drawing/2014/main" val="1402057730"/>
                  </a:ext>
                </a:extLst>
              </a:tr>
              <a:tr h="163371">
                <a:tc>
                  <a:txBody>
                    <a:bodyPr/>
                    <a:lstStyle/>
                    <a:p>
                      <a:pPr algn="l" fontAlgn="b"/>
                      <a:r>
                        <a:rPr lang="en-US" sz="900" b="0" u="none" strike="noStrike" dirty="0">
                          <a:effectLst/>
                        </a:rPr>
                        <a:t>Tool</a:t>
                      </a:r>
                      <a:endParaRPr lang="en-US" sz="900" b="0" i="0" u="none" strike="noStrike" dirty="0">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dirty="0">
                          <a:effectLst/>
                        </a:rPr>
                        <a:t>ChatGPT</a:t>
                      </a:r>
                      <a:endParaRPr lang="en-US" sz="900" b="0" i="0" u="none" strike="noStrike" dirty="0">
                        <a:solidFill>
                          <a:srgbClr val="FFFFFF"/>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Claude</a:t>
                      </a:r>
                      <a:endParaRPr lang="en-US" sz="900" b="0" i="0" u="none" strike="noStrike">
                        <a:solidFill>
                          <a:srgbClr val="FFFFFF"/>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Bolt</a:t>
                      </a:r>
                      <a:endParaRPr lang="en-US" sz="900" b="0" i="0" u="none" strike="noStrike">
                        <a:solidFill>
                          <a:srgbClr val="FFFFFF"/>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Lovable</a:t>
                      </a:r>
                      <a:endParaRPr lang="en-US" sz="900" b="0" i="0" u="none" strike="noStrike">
                        <a:solidFill>
                          <a:srgbClr val="FFFFFF"/>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v0</a:t>
                      </a:r>
                      <a:endParaRPr lang="en-US" sz="900" b="0" i="0" u="none" strike="noStrike">
                        <a:solidFill>
                          <a:srgbClr val="FFFFFF"/>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Replit</a:t>
                      </a:r>
                      <a:endParaRPr lang="en-US" sz="900" b="0" i="0" u="none" strike="noStrike">
                        <a:solidFill>
                          <a:srgbClr val="FFFFFF"/>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Cursor</a:t>
                      </a:r>
                      <a:endParaRPr lang="en-US" sz="900" b="0" i="0" u="none" strike="noStrike">
                        <a:solidFill>
                          <a:srgbClr val="FFFFFF"/>
                        </a:solidFill>
                        <a:effectLst/>
                        <a:latin typeface="Arial" panose="020B0604020202020204" pitchFamily="34" charset="0"/>
                      </a:endParaRPr>
                    </a:p>
                  </a:txBody>
                  <a:tcPr marL="5023" marR="5023" marT="5023" marB="0" anchor="b"/>
                </a:tc>
                <a:extLst>
                  <a:ext uri="{0D108BD9-81ED-4DB2-BD59-A6C34878D82A}">
                    <a16:rowId xmlns:a16="http://schemas.microsoft.com/office/drawing/2014/main" val="1639439175"/>
                  </a:ext>
                </a:extLst>
              </a:tr>
              <a:tr h="171540">
                <a:tc>
                  <a:txBody>
                    <a:bodyPr/>
                    <a:lstStyle/>
                    <a:p>
                      <a:pPr algn="l" fontAlgn="b"/>
                      <a:endParaRPr lang="en-US" sz="900" b="0" i="0" u="none" strike="noStrike" dirty="0">
                        <a:solidFill>
                          <a:srgbClr val="000000"/>
                        </a:solidFill>
                        <a:effectLst/>
                        <a:latin typeface="Arial" panose="020B0604020202020204" pitchFamily="34" charset="0"/>
                      </a:endParaRPr>
                    </a:p>
                  </a:txBody>
                  <a:tcPr marL="5023" marR="5023" marT="5023" marB="0" anchor="b"/>
                </a:tc>
                <a:tc>
                  <a:txBody>
                    <a:bodyPr/>
                    <a:lstStyle/>
                    <a:p>
                      <a:pPr algn="l" fontAlgn="b"/>
                      <a:endParaRPr lang="en-US" sz="900" b="0" i="0" u="none" strike="noStrike" dirty="0">
                        <a:solidFill>
                          <a:srgbClr val="000000"/>
                        </a:solidFill>
                        <a:effectLst/>
                        <a:latin typeface="Arial" panose="020B0604020202020204" pitchFamily="34" charset="0"/>
                      </a:endParaRPr>
                    </a:p>
                  </a:txBody>
                  <a:tcPr marL="5023" marR="5023" marT="5023" marB="0" anchor="b"/>
                </a:tc>
                <a:tc>
                  <a:txBody>
                    <a:bodyPr/>
                    <a:lstStyle/>
                    <a:p>
                      <a:pPr algn="l" fontAlgn="b"/>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endParaRPr lang="en-US" sz="900" b="0" i="0" u="none" strike="noStrike">
                        <a:solidFill>
                          <a:srgbClr val="000000"/>
                        </a:solidFill>
                        <a:effectLst/>
                        <a:latin typeface="Arial" panose="020B0604020202020204" pitchFamily="34" charset="0"/>
                      </a:endParaRPr>
                    </a:p>
                  </a:txBody>
                  <a:tcPr marL="5023" marR="5023" marT="5023" marB="0" anchor="b"/>
                </a:tc>
                <a:extLst>
                  <a:ext uri="{0D108BD9-81ED-4DB2-BD59-A6C34878D82A}">
                    <a16:rowId xmlns:a16="http://schemas.microsoft.com/office/drawing/2014/main" val="3160702725"/>
                  </a:ext>
                </a:extLst>
              </a:tr>
              <a:tr h="141588">
                <a:tc>
                  <a:txBody>
                    <a:bodyPr/>
                    <a:lstStyle/>
                    <a:p>
                      <a:pPr algn="l" fontAlgn="b"/>
                      <a:r>
                        <a:rPr lang="en-US" sz="900" b="0" u="none" strike="noStrike" dirty="0">
                          <a:effectLst/>
                        </a:rPr>
                        <a:t>Basics Features</a:t>
                      </a:r>
                      <a:endParaRPr lang="en-US" sz="900" b="0" i="0" u="none" strike="noStrike" dirty="0">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dirty="0">
                          <a:effectLst/>
                        </a:rPr>
                        <a:t> </a:t>
                      </a:r>
                      <a:endParaRPr lang="en-US" sz="900" b="0" i="0" u="none" strike="noStrike" dirty="0">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dirty="0">
                          <a:effectLst/>
                        </a:rPr>
                        <a:t> </a:t>
                      </a:r>
                      <a:endParaRPr lang="en-US" sz="900" b="0" i="0" u="none" strike="noStrike" dirty="0">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dirty="0">
                          <a:effectLst/>
                        </a:rPr>
                        <a:t> </a:t>
                      </a:r>
                      <a:endParaRPr lang="en-US" sz="900" b="0" i="0" u="none" strike="noStrike" dirty="0">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dirty="0">
                          <a:effectLst/>
                        </a:rPr>
                        <a:t> </a:t>
                      </a:r>
                      <a:endParaRPr lang="en-US" sz="900" b="0" i="0" u="none" strike="noStrike" dirty="0">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dirty="0">
                          <a:effectLst/>
                        </a:rPr>
                        <a:t> </a:t>
                      </a:r>
                      <a:endParaRPr lang="en-US" sz="900" b="0" i="0" u="none" strike="noStrike" dirty="0">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dirty="0">
                          <a:effectLst/>
                        </a:rPr>
                        <a:t> </a:t>
                      </a:r>
                      <a:endParaRPr lang="en-US" sz="900" b="0" i="0" u="none" strike="noStrike" dirty="0">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dirty="0">
                          <a:effectLst/>
                        </a:rPr>
                        <a:t> </a:t>
                      </a:r>
                      <a:endParaRPr lang="en-US" sz="900" b="0" i="0" u="none" strike="noStrike" dirty="0">
                        <a:solidFill>
                          <a:srgbClr val="000000"/>
                        </a:solidFill>
                        <a:effectLst/>
                        <a:latin typeface="Arial" panose="020B0604020202020204" pitchFamily="34" charset="0"/>
                      </a:endParaRPr>
                    </a:p>
                  </a:txBody>
                  <a:tcPr marL="5023" marR="5023" marT="5023" marB="0" anchor="b"/>
                </a:tc>
                <a:extLst>
                  <a:ext uri="{0D108BD9-81ED-4DB2-BD59-A6C34878D82A}">
                    <a16:rowId xmlns:a16="http://schemas.microsoft.com/office/drawing/2014/main" val="2881245016"/>
                  </a:ext>
                </a:extLst>
              </a:tr>
              <a:tr h="141588">
                <a:tc>
                  <a:txBody>
                    <a:bodyPr/>
                    <a:lstStyle/>
                    <a:p>
                      <a:pPr algn="l" fontAlgn="b"/>
                      <a:r>
                        <a:rPr lang="en-US" sz="900" b="0" u="none" strike="noStrike" dirty="0">
                          <a:effectLst/>
                        </a:rPr>
                        <a:t>Writes code</a:t>
                      </a:r>
                      <a:endParaRPr lang="en-US" sz="900" b="0" i="0" u="none" strike="noStrike" dirty="0">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Yes</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Yes</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Yes</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Yes</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Yes</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Yes</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dirty="0">
                          <a:effectLst/>
                        </a:rPr>
                        <a:t>Yes</a:t>
                      </a:r>
                      <a:endParaRPr lang="en-US" sz="900" b="0" i="0" u="none" strike="noStrike" dirty="0">
                        <a:solidFill>
                          <a:srgbClr val="000000"/>
                        </a:solidFill>
                        <a:effectLst/>
                        <a:latin typeface="Arial" panose="020B0604020202020204" pitchFamily="34" charset="0"/>
                      </a:endParaRPr>
                    </a:p>
                  </a:txBody>
                  <a:tcPr marL="5023" marR="5023" marT="5023" marB="0" anchor="b"/>
                </a:tc>
                <a:extLst>
                  <a:ext uri="{0D108BD9-81ED-4DB2-BD59-A6C34878D82A}">
                    <a16:rowId xmlns:a16="http://schemas.microsoft.com/office/drawing/2014/main" val="2026035935"/>
                  </a:ext>
                </a:extLst>
              </a:tr>
              <a:tr h="141588">
                <a:tc>
                  <a:txBody>
                    <a:bodyPr/>
                    <a:lstStyle/>
                    <a:p>
                      <a:pPr algn="l" fontAlgn="b"/>
                      <a:r>
                        <a:rPr lang="en-US" sz="900" b="0" u="none" strike="noStrike" dirty="0">
                          <a:effectLst/>
                        </a:rPr>
                        <a:t>Allows code editing</a:t>
                      </a:r>
                      <a:endParaRPr lang="en-US" sz="900" b="0" i="0" u="none" strike="noStrike" dirty="0">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No</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No</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Yes</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No</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Yes</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Yes</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Yes</a:t>
                      </a:r>
                      <a:endParaRPr lang="en-US" sz="900" b="0" i="0" u="none" strike="noStrike">
                        <a:solidFill>
                          <a:srgbClr val="000000"/>
                        </a:solidFill>
                        <a:effectLst/>
                        <a:latin typeface="Arial" panose="020B0604020202020204" pitchFamily="34" charset="0"/>
                      </a:endParaRPr>
                    </a:p>
                  </a:txBody>
                  <a:tcPr marL="5023" marR="5023" marT="5023" marB="0" anchor="b"/>
                </a:tc>
                <a:extLst>
                  <a:ext uri="{0D108BD9-81ED-4DB2-BD59-A6C34878D82A}">
                    <a16:rowId xmlns:a16="http://schemas.microsoft.com/office/drawing/2014/main" val="2872143852"/>
                  </a:ext>
                </a:extLst>
              </a:tr>
              <a:tr h="141588">
                <a:tc>
                  <a:txBody>
                    <a:bodyPr/>
                    <a:lstStyle/>
                    <a:p>
                      <a:pPr algn="l" fontAlgn="b"/>
                      <a:r>
                        <a:rPr lang="en-US" sz="900" b="0" u="none" strike="noStrike" dirty="0">
                          <a:effectLst/>
                        </a:rPr>
                        <a:t>Hosts client</a:t>
                      </a:r>
                      <a:endParaRPr lang="en-US" sz="900" b="0" i="0" u="none" strike="noStrike" dirty="0">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Yes</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Yes</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Yes</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Yes</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Yes</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Yes</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Yes</a:t>
                      </a:r>
                      <a:endParaRPr lang="en-US" sz="900" b="0" i="0" u="none" strike="noStrike">
                        <a:solidFill>
                          <a:srgbClr val="000000"/>
                        </a:solidFill>
                        <a:effectLst/>
                        <a:latin typeface="Arial" panose="020B0604020202020204" pitchFamily="34" charset="0"/>
                      </a:endParaRPr>
                    </a:p>
                  </a:txBody>
                  <a:tcPr marL="5023" marR="5023" marT="5023" marB="0" anchor="b"/>
                </a:tc>
                <a:extLst>
                  <a:ext uri="{0D108BD9-81ED-4DB2-BD59-A6C34878D82A}">
                    <a16:rowId xmlns:a16="http://schemas.microsoft.com/office/drawing/2014/main" val="858108457"/>
                  </a:ext>
                </a:extLst>
              </a:tr>
              <a:tr h="141588">
                <a:tc>
                  <a:txBody>
                    <a:bodyPr/>
                    <a:lstStyle/>
                    <a:p>
                      <a:pPr algn="l" fontAlgn="b"/>
                      <a:r>
                        <a:rPr lang="en-US" sz="900" b="0" u="none" strike="noStrike" dirty="0">
                          <a:effectLst/>
                        </a:rPr>
                        <a:t>Hosts server</a:t>
                      </a:r>
                      <a:endParaRPr lang="en-US" sz="900" b="0" i="0" u="none" strike="noStrike" dirty="0">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No</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No</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Yes (with Supabase)</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Yes (with Supabase)</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Yes (with Vercel)</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Yes</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No</a:t>
                      </a:r>
                      <a:endParaRPr lang="en-US" sz="900" b="0" i="0" u="none" strike="noStrike">
                        <a:solidFill>
                          <a:srgbClr val="000000"/>
                        </a:solidFill>
                        <a:effectLst/>
                        <a:latin typeface="Arial" panose="020B0604020202020204" pitchFamily="34" charset="0"/>
                      </a:endParaRPr>
                    </a:p>
                  </a:txBody>
                  <a:tcPr marL="5023" marR="5023" marT="5023" marB="0" anchor="b"/>
                </a:tc>
                <a:extLst>
                  <a:ext uri="{0D108BD9-81ED-4DB2-BD59-A6C34878D82A}">
                    <a16:rowId xmlns:a16="http://schemas.microsoft.com/office/drawing/2014/main" val="721721180"/>
                  </a:ext>
                </a:extLst>
              </a:tr>
              <a:tr h="141588">
                <a:tc>
                  <a:txBody>
                    <a:bodyPr/>
                    <a:lstStyle/>
                    <a:p>
                      <a:pPr algn="l" fontAlgn="b"/>
                      <a:r>
                        <a:rPr lang="en-US" sz="900" b="0" u="none" strike="noStrike" dirty="0">
                          <a:effectLst/>
                        </a:rPr>
                        <a:t>Hosts database</a:t>
                      </a:r>
                      <a:endParaRPr lang="en-US" sz="900" b="0" i="0" u="none" strike="noStrike" dirty="0">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No</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No</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Yes (with Supabase)</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Yes (with Supabase)</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Yes (with Supabase)</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Yes</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No</a:t>
                      </a:r>
                      <a:endParaRPr lang="en-US" sz="900" b="0" i="0" u="none" strike="noStrike">
                        <a:solidFill>
                          <a:srgbClr val="000000"/>
                        </a:solidFill>
                        <a:effectLst/>
                        <a:latin typeface="Arial" panose="020B0604020202020204" pitchFamily="34" charset="0"/>
                      </a:endParaRPr>
                    </a:p>
                  </a:txBody>
                  <a:tcPr marL="5023" marR="5023" marT="5023" marB="0" anchor="b"/>
                </a:tc>
                <a:extLst>
                  <a:ext uri="{0D108BD9-81ED-4DB2-BD59-A6C34878D82A}">
                    <a16:rowId xmlns:a16="http://schemas.microsoft.com/office/drawing/2014/main" val="2754933901"/>
                  </a:ext>
                </a:extLst>
              </a:tr>
              <a:tr h="132094">
                <a:tc>
                  <a:txBody>
                    <a:bodyPr/>
                    <a:lstStyle/>
                    <a:p>
                      <a:pPr algn="l" fontAlgn="b"/>
                      <a:r>
                        <a:rPr lang="en-US" sz="900" b="0" u="none" strike="noStrike" dirty="0">
                          <a:effectLst/>
                        </a:rPr>
                        <a:t>Deploys to consistent URL</a:t>
                      </a:r>
                      <a:endParaRPr lang="en-US" sz="900" b="0" i="0" u="none" strike="noStrike" dirty="0">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Yes</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No</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Yes</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Yes</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Yes</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Yes</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No</a:t>
                      </a:r>
                      <a:endParaRPr lang="en-US" sz="900" b="0" i="0" u="none" strike="noStrike">
                        <a:solidFill>
                          <a:srgbClr val="000000"/>
                        </a:solidFill>
                        <a:effectLst/>
                        <a:latin typeface="Arial" panose="020B0604020202020204" pitchFamily="34" charset="0"/>
                      </a:endParaRPr>
                    </a:p>
                  </a:txBody>
                  <a:tcPr marL="5023" marR="5023" marT="5023" marB="0" anchor="b"/>
                </a:tc>
                <a:extLst>
                  <a:ext uri="{0D108BD9-81ED-4DB2-BD59-A6C34878D82A}">
                    <a16:rowId xmlns:a16="http://schemas.microsoft.com/office/drawing/2014/main" val="4129865716"/>
                  </a:ext>
                </a:extLst>
              </a:tr>
              <a:tr h="141588">
                <a:tc>
                  <a:txBody>
                    <a:bodyPr/>
                    <a:lstStyle/>
                    <a:p>
                      <a:pPr algn="l" fontAlgn="b"/>
                      <a:r>
                        <a:rPr lang="en-US" sz="900" b="0" u="none" strike="noStrike" dirty="0">
                          <a:effectLst/>
                        </a:rPr>
                        <a:t>Templates / pre built components</a:t>
                      </a:r>
                      <a:endParaRPr lang="en-US" sz="900" b="0" i="0" u="none" strike="noStrike" dirty="0">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No</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No</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No</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Yes</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Yes</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No</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No</a:t>
                      </a:r>
                      <a:endParaRPr lang="en-US" sz="900" b="0" i="0" u="none" strike="noStrike">
                        <a:solidFill>
                          <a:srgbClr val="000000"/>
                        </a:solidFill>
                        <a:effectLst/>
                        <a:latin typeface="Arial" panose="020B0604020202020204" pitchFamily="34" charset="0"/>
                      </a:endParaRPr>
                    </a:p>
                  </a:txBody>
                  <a:tcPr marL="5023" marR="5023" marT="5023" marB="0" anchor="b"/>
                </a:tc>
                <a:extLst>
                  <a:ext uri="{0D108BD9-81ED-4DB2-BD59-A6C34878D82A}">
                    <a16:rowId xmlns:a16="http://schemas.microsoft.com/office/drawing/2014/main" val="4014126366"/>
                  </a:ext>
                </a:extLst>
              </a:tr>
              <a:tr h="141588">
                <a:tc>
                  <a:txBody>
                    <a:bodyPr/>
                    <a:lstStyle/>
                    <a:p>
                      <a:pPr algn="l" fontAlgn="b"/>
                      <a:endParaRPr lang="en-US" sz="900" b="0" i="0" u="none" strike="noStrike" dirty="0">
                        <a:solidFill>
                          <a:srgbClr val="000000"/>
                        </a:solidFill>
                        <a:effectLst/>
                        <a:latin typeface="Arial" panose="020B0604020202020204" pitchFamily="34" charset="0"/>
                      </a:endParaRPr>
                    </a:p>
                  </a:txBody>
                  <a:tcPr marL="5023" marR="5023" marT="5023" marB="0" anchor="b"/>
                </a:tc>
                <a:tc>
                  <a:txBody>
                    <a:bodyPr/>
                    <a:lstStyle/>
                    <a:p>
                      <a:pPr algn="l" fontAlgn="b"/>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endParaRPr lang="en-US" sz="900" b="0" i="0" u="none" strike="noStrike">
                        <a:solidFill>
                          <a:srgbClr val="000000"/>
                        </a:solidFill>
                        <a:effectLst/>
                        <a:latin typeface="Arial" panose="020B0604020202020204" pitchFamily="34" charset="0"/>
                      </a:endParaRPr>
                    </a:p>
                  </a:txBody>
                  <a:tcPr marL="5023" marR="5023" marT="5023" marB="0" anchor="b"/>
                </a:tc>
                <a:extLst>
                  <a:ext uri="{0D108BD9-81ED-4DB2-BD59-A6C34878D82A}">
                    <a16:rowId xmlns:a16="http://schemas.microsoft.com/office/drawing/2014/main" val="1114962034"/>
                  </a:ext>
                </a:extLst>
              </a:tr>
              <a:tr h="141588">
                <a:tc>
                  <a:txBody>
                    <a:bodyPr/>
                    <a:lstStyle/>
                    <a:p>
                      <a:pPr algn="l" fontAlgn="b"/>
                      <a:r>
                        <a:rPr lang="en-US" sz="900" b="0" u="none" strike="noStrike" dirty="0">
                          <a:effectLst/>
                        </a:rPr>
                        <a:t>Advanced Features</a:t>
                      </a:r>
                      <a:endParaRPr lang="en-US" sz="900" b="0" i="0" u="none" strike="noStrike" dirty="0">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 </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 </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 </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 </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 </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 </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 </a:t>
                      </a:r>
                      <a:endParaRPr lang="en-US" sz="900" b="0" i="0" u="none" strike="noStrike">
                        <a:solidFill>
                          <a:srgbClr val="000000"/>
                        </a:solidFill>
                        <a:effectLst/>
                        <a:latin typeface="Arial" panose="020B0604020202020204" pitchFamily="34" charset="0"/>
                      </a:endParaRPr>
                    </a:p>
                  </a:txBody>
                  <a:tcPr marL="5023" marR="5023" marT="5023" marB="0" anchor="b"/>
                </a:tc>
                <a:extLst>
                  <a:ext uri="{0D108BD9-81ED-4DB2-BD59-A6C34878D82A}">
                    <a16:rowId xmlns:a16="http://schemas.microsoft.com/office/drawing/2014/main" val="1228338202"/>
                  </a:ext>
                </a:extLst>
              </a:tr>
              <a:tr h="141588">
                <a:tc>
                  <a:txBody>
                    <a:bodyPr/>
                    <a:lstStyle/>
                    <a:p>
                      <a:pPr algn="l" fontAlgn="b"/>
                      <a:r>
                        <a:rPr lang="en-US" sz="900" b="0" u="none" strike="noStrike" dirty="0">
                          <a:effectLst/>
                        </a:rPr>
                        <a:t>System prompts</a:t>
                      </a:r>
                      <a:endParaRPr lang="en-US" sz="900" b="0" i="0" u="none" strike="noStrike" dirty="0">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No</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No</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Yes</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Yes</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Yes</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No</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Yes</a:t>
                      </a:r>
                      <a:endParaRPr lang="en-US" sz="900" b="0" i="0" u="none" strike="noStrike">
                        <a:solidFill>
                          <a:srgbClr val="000000"/>
                        </a:solidFill>
                        <a:effectLst/>
                        <a:latin typeface="Arial" panose="020B0604020202020204" pitchFamily="34" charset="0"/>
                      </a:endParaRPr>
                    </a:p>
                  </a:txBody>
                  <a:tcPr marL="5023" marR="5023" marT="5023" marB="0" anchor="b"/>
                </a:tc>
                <a:extLst>
                  <a:ext uri="{0D108BD9-81ED-4DB2-BD59-A6C34878D82A}">
                    <a16:rowId xmlns:a16="http://schemas.microsoft.com/office/drawing/2014/main" val="2954238875"/>
                  </a:ext>
                </a:extLst>
              </a:tr>
              <a:tr h="141588">
                <a:tc>
                  <a:txBody>
                    <a:bodyPr/>
                    <a:lstStyle/>
                    <a:p>
                      <a:pPr algn="l" fontAlgn="b"/>
                      <a:r>
                        <a:rPr lang="en-US" sz="900" b="0" u="none" strike="noStrike" dirty="0">
                          <a:effectLst/>
                        </a:rPr>
                        <a:t>Visual edits</a:t>
                      </a:r>
                      <a:endParaRPr lang="en-US" sz="900" b="0" i="0" u="none" strike="noStrike" dirty="0">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No</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No</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Yes</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Yes</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Yes</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No</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No</a:t>
                      </a:r>
                      <a:endParaRPr lang="en-US" sz="900" b="0" i="0" u="none" strike="noStrike">
                        <a:solidFill>
                          <a:srgbClr val="000000"/>
                        </a:solidFill>
                        <a:effectLst/>
                        <a:latin typeface="Arial" panose="020B0604020202020204" pitchFamily="34" charset="0"/>
                      </a:endParaRPr>
                    </a:p>
                  </a:txBody>
                  <a:tcPr marL="5023" marR="5023" marT="5023" marB="0" anchor="b"/>
                </a:tc>
                <a:extLst>
                  <a:ext uri="{0D108BD9-81ED-4DB2-BD59-A6C34878D82A}">
                    <a16:rowId xmlns:a16="http://schemas.microsoft.com/office/drawing/2014/main" val="3867989783"/>
                  </a:ext>
                </a:extLst>
              </a:tr>
              <a:tr h="141588">
                <a:tc>
                  <a:txBody>
                    <a:bodyPr/>
                    <a:lstStyle/>
                    <a:p>
                      <a:pPr algn="l" fontAlgn="b"/>
                      <a:r>
                        <a:rPr lang="en-US" sz="900" b="0" u="none" strike="noStrike" dirty="0">
                          <a:effectLst/>
                        </a:rPr>
                        <a:t>Forks</a:t>
                      </a:r>
                      <a:endParaRPr lang="en-US" sz="900" b="0" i="0" u="none" strike="noStrike" dirty="0">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No</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No</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Yes</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Yes</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Yes</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Yes</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No</a:t>
                      </a:r>
                      <a:endParaRPr lang="en-US" sz="900" b="0" i="0" u="none" strike="noStrike">
                        <a:solidFill>
                          <a:srgbClr val="000000"/>
                        </a:solidFill>
                        <a:effectLst/>
                        <a:latin typeface="Arial" panose="020B0604020202020204" pitchFamily="34" charset="0"/>
                      </a:endParaRPr>
                    </a:p>
                  </a:txBody>
                  <a:tcPr marL="5023" marR="5023" marT="5023" marB="0" anchor="b"/>
                </a:tc>
                <a:extLst>
                  <a:ext uri="{0D108BD9-81ED-4DB2-BD59-A6C34878D82A}">
                    <a16:rowId xmlns:a16="http://schemas.microsoft.com/office/drawing/2014/main" val="3466807099"/>
                  </a:ext>
                </a:extLst>
              </a:tr>
              <a:tr h="141588">
                <a:tc>
                  <a:txBody>
                    <a:bodyPr/>
                    <a:lstStyle/>
                    <a:p>
                      <a:pPr algn="l" fontAlgn="b"/>
                      <a:r>
                        <a:rPr lang="en-US" sz="900" b="0" u="none" strike="noStrike" dirty="0">
                          <a:effectLst/>
                        </a:rPr>
                        <a:t>Reasoning</a:t>
                      </a:r>
                      <a:endParaRPr lang="en-US" sz="900" b="0" i="0" u="none" strike="noStrike" dirty="0">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Yes</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Yes</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Yes</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No</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Yes</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Yes</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Yes</a:t>
                      </a:r>
                      <a:endParaRPr lang="en-US" sz="900" b="0" i="0" u="none" strike="noStrike">
                        <a:solidFill>
                          <a:srgbClr val="000000"/>
                        </a:solidFill>
                        <a:effectLst/>
                        <a:latin typeface="Arial" panose="020B0604020202020204" pitchFamily="34" charset="0"/>
                      </a:endParaRPr>
                    </a:p>
                  </a:txBody>
                  <a:tcPr marL="5023" marR="5023" marT="5023" marB="0" anchor="b"/>
                </a:tc>
                <a:extLst>
                  <a:ext uri="{0D108BD9-81ED-4DB2-BD59-A6C34878D82A}">
                    <a16:rowId xmlns:a16="http://schemas.microsoft.com/office/drawing/2014/main" val="693039398"/>
                  </a:ext>
                </a:extLst>
              </a:tr>
              <a:tr h="141588">
                <a:tc>
                  <a:txBody>
                    <a:bodyPr/>
                    <a:lstStyle/>
                    <a:p>
                      <a:pPr algn="l" fontAlgn="b"/>
                      <a:r>
                        <a:rPr lang="en-US" sz="900" b="0" u="none" strike="noStrike" dirty="0">
                          <a:effectLst/>
                        </a:rPr>
                        <a:t>Diffs (only replace </a:t>
                      </a:r>
                      <a:r>
                        <a:rPr lang="en-US" sz="900" b="0" u="none" strike="noStrike" dirty="0" err="1">
                          <a:effectLst/>
                        </a:rPr>
                        <a:t>targetted</a:t>
                      </a:r>
                      <a:r>
                        <a:rPr lang="en-US" sz="900" b="0" u="none" strike="noStrike" dirty="0">
                          <a:effectLst/>
                        </a:rPr>
                        <a:t> content)</a:t>
                      </a:r>
                      <a:endParaRPr lang="en-US" sz="900" b="0" i="0" u="none" strike="noStrike" dirty="0">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No</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No</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Yes</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No</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Yes</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Yes</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Yes</a:t>
                      </a:r>
                      <a:endParaRPr lang="en-US" sz="900" b="0" i="0" u="none" strike="noStrike">
                        <a:solidFill>
                          <a:srgbClr val="000000"/>
                        </a:solidFill>
                        <a:effectLst/>
                        <a:latin typeface="Arial" panose="020B0604020202020204" pitchFamily="34" charset="0"/>
                      </a:endParaRPr>
                    </a:p>
                  </a:txBody>
                  <a:tcPr marL="5023" marR="5023" marT="5023" marB="0" anchor="b"/>
                </a:tc>
                <a:extLst>
                  <a:ext uri="{0D108BD9-81ED-4DB2-BD59-A6C34878D82A}">
                    <a16:rowId xmlns:a16="http://schemas.microsoft.com/office/drawing/2014/main" val="93543047"/>
                  </a:ext>
                </a:extLst>
              </a:tr>
              <a:tr h="141588">
                <a:tc>
                  <a:txBody>
                    <a:bodyPr/>
                    <a:lstStyle/>
                    <a:p>
                      <a:pPr algn="l" fontAlgn="b"/>
                      <a:r>
                        <a:rPr lang="en-US" sz="900" b="0" u="none" strike="noStrike" dirty="0">
                          <a:effectLst/>
                        </a:rPr>
                        <a:t>Context control (pick relevant files)</a:t>
                      </a:r>
                      <a:endParaRPr lang="en-US" sz="900" b="0" i="0" u="none" strike="noStrike" dirty="0">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No</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No</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Yes</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No</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No</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Yes</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Yes</a:t>
                      </a:r>
                      <a:endParaRPr lang="en-US" sz="900" b="0" i="0" u="none" strike="noStrike">
                        <a:solidFill>
                          <a:srgbClr val="000000"/>
                        </a:solidFill>
                        <a:effectLst/>
                        <a:latin typeface="Arial" panose="020B0604020202020204" pitchFamily="34" charset="0"/>
                      </a:endParaRPr>
                    </a:p>
                  </a:txBody>
                  <a:tcPr marL="5023" marR="5023" marT="5023" marB="0" anchor="b"/>
                </a:tc>
                <a:extLst>
                  <a:ext uri="{0D108BD9-81ED-4DB2-BD59-A6C34878D82A}">
                    <a16:rowId xmlns:a16="http://schemas.microsoft.com/office/drawing/2014/main" val="154253766"/>
                  </a:ext>
                </a:extLst>
              </a:tr>
              <a:tr h="141588">
                <a:tc>
                  <a:txBody>
                    <a:bodyPr/>
                    <a:lstStyle/>
                    <a:p>
                      <a:pPr algn="l" fontAlgn="b"/>
                      <a:r>
                        <a:rPr lang="en-US" sz="900" b="0" u="none" strike="noStrike" dirty="0">
                          <a:effectLst/>
                        </a:rPr>
                        <a:t>Chat only mode (no code edits)</a:t>
                      </a:r>
                      <a:endParaRPr lang="en-US" sz="900" b="0" i="0" u="none" strike="noStrike" dirty="0">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No</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No</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No</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Yes</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No</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No</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No</a:t>
                      </a:r>
                      <a:endParaRPr lang="en-US" sz="900" b="0" i="0" u="none" strike="noStrike">
                        <a:solidFill>
                          <a:srgbClr val="000000"/>
                        </a:solidFill>
                        <a:effectLst/>
                        <a:latin typeface="Arial" panose="020B0604020202020204" pitchFamily="34" charset="0"/>
                      </a:endParaRPr>
                    </a:p>
                  </a:txBody>
                  <a:tcPr marL="5023" marR="5023" marT="5023" marB="0" anchor="b"/>
                </a:tc>
                <a:extLst>
                  <a:ext uri="{0D108BD9-81ED-4DB2-BD59-A6C34878D82A}">
                    <a16:rowId xmlns:a16="http://schemas.microsoft.com/office/drawing/2014/main" val="3124798823"/>
                  </a:ext>
                </a:extLst>
              </a:tr>
              <a:tr h="141588">
                <a:tc>
                  <a:txBody>
                    <a:bodyPr/>
                    <a:lstStyle/>
                    <a:p>
                      <a:pPr algn="l" fontAlgn="b"/>
                      <a:r>
                        <a:rPr lang="en-US" sz="900" b="0" u="none" strike="noStrike" dirty="0">
                          <a:effectLst/>
                        </a:rPr>
                        <a:t>Runs console / database commands</a:t>
                      </a:r>
                      <a:endParaRPr lang="en-US" sz="900" b="0" i="0" u="none" strike="noStrike" dirty="0">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No</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No</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Yes (with Supabase)</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Yes (with Supabase)</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No</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Yes</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Yes</a:t>
                      </a:r>
                      <a:endParaRPr lang="en-US" sz="900" b="0" i="0" u="none" strike="noStrike">
                        <a:solidFill>
                          <a:srgbClr val="000000"/>
                        </a:solidFill>
                        <a:effectLst/>
                        <a:latin typeface="Arial" panose="020B0604020202020204" pitchFamily="34" charset="0"/>
                      </a:endParaRPr>
                    </a:p>
                  </a:txBody>
                  <a:tcPr marL="5023" marR="5023" marT="5023" marB="0" anchor="b"/>
                </a:tc>
                <a:extLst>
                  <a:ext uri="{0D108BD9-81ED-4DB2-BD59-A6C34878D82A}">
                    <a16:rowId xmlns:a16="http://schemas.microsoft.com/office/drawing/2014/main" val="2041763851"/>
                  </a:ext>
                </a:extLst>
              </a:tr>
              <a:tr h="141588">
                <a:tc>
                  <a:txBody>
                    <a:bodyPr/>
                    <a:lstStyle/>
                    <a:p>
                      <a:pPr algn="l" fontAlgn="b"/>
                      <a:r>
                        <a:rPr lang="en-US" sz="900" b="0" u="none" strike="noStrike" dirty="0">
                          <a:effectLst/>
                        </a:rPr>
                        <a:t>Terminal access</a:t>
                      </a:r>
                      <a:endParaRPr lang="en-US" sz="900" b="0" i="0" u="none" strike="noStrike" dirty="0">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No</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No</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Yes</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No</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No</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Yes</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Yes</a:t>
                      </a:r>
                      <a:endParaRPr lang="en-US" sz="900" b="0" i="0" u="none" strike="noStrike">
                        <a:solidFill>
                          <a:srgbClr val="000000"/>
                        </a:solidFill>
                        <a:effectLst/>
                        <a:latin typeface="Arial" panose="020B0604020202020204" pitchFamily="34" charset="0"/>
                      </a:endParaRPr>
                    </a:p>
                  </a:txBody>
                  <a:tcPr marL="5023" marR="5023" marT="5023" marB="0" anchor="b"/>
                </a:tc>
                <a:extLst>
                  <a:ext uri="{0D108BD9-81ED-4DB2-BD59-A6C34878D82A}">
                    <a16:rowId xmlns:a16="http://schemas.microsoft.com/office/drawing/2014/main" val="2458685048"/>
                  </a:ext>
                </a:extLst>
              </a:tr>
              <a:tr h="141588">
                <a:tc>
                  <a:txBody>
                    <a:bodyPr/>
                    <a:lstStyle/>
                    <a:p>
                      <a:pPr algn="l" fontAlgn="b"/>
                      <a:r>
                        <a:rPr lang="en-US" sz="900" b="0" u="none" strike="noStrike" dirty="0">
                          <a:effectLst/>
                        </a:rPr>
                        <a:t>Custom domains</a:t>
                      </a:r>
                      <a:endParaRPr lang="en-US" sz="900" b="0" i="0" u="none" strike="noStrike" dirty="0">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No</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No</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Yes (with Netlify)</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Yes (with Netlify)</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Yes</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Yes</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No</a:t>
                      </a:r>
                      <a:endParaRPr lang="en-US" sz="900" b="0" i="0" u="none" strike="noStrike">
                        <a:solidFill>
                          <a:srgbClr val="000000"/>
                        </a:solidFill>
                        <a:effectLst/>
                        <a:latin typeface="Arial" panose="020B0604020202020204" pitchFamily="34" charset="0"/>
                      </a:endParaRPr>
                    </a:p>
                  </a:txBody>
                  <a:tcPr marL="5023" marR="5023" marT="5023" marB="0" anchor="b"/>
                </a:tc>
                <a:extLst>
                  <a:ext uri="{0D108BD9-81ED-4DB2-BD59-A6C34878D82A}">
                    <a16:rowId xmlns:a16="http://schemas.microsoft.com/office/drawing/2014/main" val="772870158"/>
                  </a:ext>
                </a:extLst>
              </a:tr>
              <a:tr h="141588">
                <a:tc>
                  <a:txBody>
                    <a:bodyPr/>
                    <a:lstStyle/>
                    <a:p>
                      <a:pPr algn="l" fontAlgn="b"/>
                      <a:endParaRPr lang="en-US" sz="900" b="0" i="0" u="none" strike="noStrike" dirty="0">
                        <a:solidFill>
                          <a:srgbClr val="000000"/>
                        </a:solidFill>
                        <a:effectLst/>
                        <a:latin typeface="Arial" panose="020B0604020202020204" pitchFamily="34" charset="0"/>
                      </a:endParaRPr>
                    </a:p>
                  </a:txBody>
                  <a:tcPr marL="5023" marR="5023" marT="5023" marB="0" anchor="b"/>
                </a:tc>
                <a:tc>
                  <a:txBody>
                    <a:bodyPr/>
                    <a:lstStyle/>
                    <a:p>
                      <a:pPr algn="l" fontAlgn="b"/>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endParaRPr lang="en-US" sz="900" b="0" i="0" u="none" strike="noStrike">
                        <a:solidFill>
                          <a:srgbClr val="000000"/>
                        </a:solidFill>
                        <a:effectLst/>
                        <a:latin typeface="Arial" panose="020B0604020202020204" pitchFamily="34" charset="0"/>
                      </a:endParaRPr>
                    </a:p>
                  </a:txBody>
                  <a:tcPr marL="5023" marR="5023" marT="5023" marB="0" anchor="b"/>
                </a:tc>
                <a:extLst>
                  <a:ext uri="{0D108BD9-81ED-4DB2-BD59-A6C34878D82A}">
                    <a16:rowId xmlns:a16="http://schemas.microsoft.com/office/drawing/2014/main" val="2956328769"/>
                  </a:ext>
                </a:extLst>
              </a:tr>
              <a:tr h="141588">
                <a:tc>
                  <a:txBody>
                    <a:bodyPr/>
                    <a:lstStyle/>
                    <a:p>
                      <a:pPr algn="l" fontAlgn="b"/>
                      <a:r>
                        <a:rPr lang="en-US" sz="900" b="0" u="none" strike="noStrike" dirty="0">
                          <a:effectLst/>
                        </a:rPr>
                        <a:t>External Integrations</a:t>
                      </a:r>
                      <a:endParaRPr lang="en-US" sz="900" b="0" i="0" u="none" strike="noStrike" dirty="0">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 </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 </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 </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 </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 </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 </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 </a:t>
                      </a:r>
                      <a:endParaRPr lang="en-US" sz="900" b="0" i="0" u="none" strike="noStrike">
                        <a:solidFill>
                          <a:srgbClr val="000000"/>
                        </a:solidFill>
                        <a:effectLst/>
                        <a:latin typeface="Arial" panose="020B0604020202020204" pitchFamily="34" charset="0"/>
                      </a:endParaRPr>
                    </a:p>
                  </a:txBody>
                  <a:tcPr marL="5023" marR="5023" marT="5023" marB="0" anchor="b"/>
                </a:tc>
                <a:extLst>
                  <a:ext uri="{0D108BD9-81ED-4DB2-BD59-A6C34878D82A}">
                    <a16:rowId xmlns:a16="http://schemas.microsoft.com/office/drawing/2014/main" val="2222440594"/>
                  </a:ext>
                </a:extLst>
              </a:tr>
              <a:tr h="141588">
                <a:tc>
                  <a:txBody>
                    <a:bodyPr/>
                    <a:lstStyle/>
                    <a:p>
                      <a:pPr algn="l" fontAlgn="b"/>
                      <a:r>
                        <a:rPr lang="en-US" sz="900" b="0" u="none" strike="noStrike" dirty="0" err="1">
                          <a:effectLst/>
                        </a:rPr>
                        <a:t>Github</a:t>
                      </a:r>
                      <a:r>
                        <a:rPr lang="en-US" sz="900" b="0" u="none" strike="noStrike" dirty="0">
                          <a:effectLst/>
                        </a:rPr>
                        <a:t> import</a:t>
                      </a:r>
                      <a:endParaRPr lang="en-US" sz="900" b="0" i="0" u="none" strike="noStrike" dirty="0">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No</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Yes</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Yes</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Yes</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No</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No</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Yes</a:t>
                      </a:r>
                      <a:endParaRPr lang="en-US" sz="900" b="0" i="0" u="none" strike="noStrike">
                        <a:solidFill>
                          <a:srgbClr val="000000"/>
                        </a:solidFill>
                        <a:effectLst/>
                        <a:latin typeface="Arial" panose="020B0604020202020204" pitchFamily="34" charset="0"/>
                      </a:endParaRPr>
                    </a:p>
                  </a:txBody>
                  <a:tcPr marL="5023" marR="5023" marT="5023" marB="0" anchor="b"/>
                </a:tc>
                <a:extLst>
                  <a:ext uri="{0D108BD9-81ED-4DB2-BD59-A6C34878D82A}">
                    <a16:rowId xmlns:a16="http://schemas.microsoft.com/office/drawing/2014/main" val="1014141837"/>
                  </a:ext>
                </a:extLst>
              </a:tr>
              <a:tr h="141588">
                <a:tc>
                  <a:txBody>
                    <a:bodyPr/>
                    <a:lstStyle/>
                    <a:p>
                      <a:pPr algn="l" fontAlgn="b"/>
                      <a:r>
                        <a:rPr lang="en-US" sz="900" b="0" u="none" strike="noStrike" dirty="0" err="1">
                          <a:effectLst/>
                        </a:rPr>
                        <a:t>Github</a:t>
                      </a:r>
                      <a:r>
                        <a:rPr lang="en-US" sz="900" b="0" u="none" strike="noStrike" dirty="0">
                          <a:effectLst/>
                        </a:rPr>
                        <a:t> export</a:t>
                      </a:r>
                      <a:endParaRPr lang="en-US" sz="900" b="0" i="0" u="none" strike="noStrike" dirty="0">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No</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No</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No</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Yes</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No</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Yes</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Yes</a:t>
                      </a:r>
                      <a:endParaRPr lang="en-US" sz="900" b="0" i="0" u="none" strike="noStrike">
                        <a:solidFill>
                          <a:srgbClr val="000000"/>
                        </a:solidFill>
                        <a:effectLst/>
                        <a:latin typeface="Arial" panose="020B0604020202020204" pitchFamily="34" charset="0"/>
                      </a:endParaRPr>
                    </a:p>
                  </a:txBody>
                  <a:tcPr marL="5023" marR="5023" marT="5023" marB="0" anchor="b"/>
                </a:tc>
                <a:extLst>
                  <a:ext uri="{0D108BD9-81ED-4DB2-BD59-A6C34878D82A}">
                    <a16:rowId xmlns:a16="http://schemas.microsoft.com/office/drawing/2014/main" val="613415869"/>
                  </a:ext>
                </a:extLst>
              </a:tr>
              <a:tr h="141588">
                <a:tc>
                  <a:txBody>
                    <a:bodyPr/>
                    <a:lstStyle/>
                    <a:p>
                      <a:pPr algn="l" fontAlgn="b"/>
                      <a:r>
                        <a:rPr lang="en-US" sz="900" b="0" u="none" strike="noStrike" dirty="0">
                          <a:effectLst/>
                        </a:rPr>
                        <a:t>Stripe</a:t>
                      </a:r>
                      <a:endParaRPr lang="en-US" sz="900" b="0" i="0" u="none" strike="noStrike" dirty="0">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No</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No</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No</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Yes</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No</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Yes</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No</a:t>
                      </a:r>
                      <a:endParaRPr lang="en-US" sz="900" b="0" i="0" u="none" strike="noStrike">
                        <a:solidFill>
                          <a:srgbClr val="000000"/>
                        </a:solidFill>
                        <a:effectLst/>
                        <a:latin typeface="Arial" panose="020B0604020202020204" pitchFamily="34" charset="0"/>
                      </a:endParaRPr>
                    </a:p>
                  </a:txBody>
                  <a:tcPr marL="5023" marR="5023" marT="5023" marB="0" anchor="b"/>
                </a:tc>
                <a:extLst>
                  <a:ext uri="{0D108BD9-81ED-4DB2-BD59-A6C34878D82A}">
                    <a16:rowId xmlns:a16="http://schemas.microsoft.com/office/drawing/2014/main" val="954686548"/>
                  </a:ext>
                </a:extLst>
              </a:tr>
              <a:tr h="141588">
                <a:tc>
                  <a:txBody>
                    <a:bodyPr/>
                    <a:lstStyle/>
                    <a:p>
                      <a:pPr algn="l" fontAlgn="b"/>
                      <a:r>
                        <a:rPr lang="en-US" sz="900" b="0" u="none" strike="noStrike" dirty="0" err="1">
                          <a:effectLst/>
                        </a:rPr>
                        <a:t>Supabase</a:t>
                      </a:r>
                      <a:endParaRPr lang="en-US" sz="900" b="0" i="0" u="none" strike="noStrike" dirty="0">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No</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No</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Yes</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Yes</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Yes</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No</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No</a:t>
                      </a:r>
                      <a:endParaRPr lang="en-US" sz="900" b="0" i="0" u="none" strike="noStrike">
                        <a:solidFill>
                          <a:srgbClr val="000000"/>
                        </a:solidFill>
                        <a:effectLst/>
                        <a:latin typeface="Arial" panose="020B0604020202020204" pitchFamily="34" charset="0"/>
                      </a:endParaRPr>
                    </a:p>
                  </a:txBody>
                  <a:tcPr marL="5023" marR="5023" marT="5023" marB="0" anchor="b"/>
                </a:tc>
                <a:extLst>
                  <a:ext uri="{0D108BD9-81ED-4DB2-BD59-A6C34878D82A}">
                    <a16:rowId xmlns:a16="http://schemas.microsoft.com/office/drawing/2014/main" val="2914296979"/>
                  </a:ext>
                </a:extLst>
              </a:tr>
              <a:tr h="141588">
                <a:tc>
                  <a:txBody>
                    <a:bodyPr/>
                    <a:lstStyle/>
                    <a:p>
                      <a:pPr algn="l" fontAlgn="b"/>
                      <a:r>
                        <a:rPr lang="en-US" sz="900" b="0" u="none" strike="noStrike" dirty="0">
                          <a:effectLst/>
                        </a:rPr>
                        <a:t>Email </a:t>
                      </a:r>
                      <a:endParaRPr lang="en-US" sz="900" b="0" i="0" u="none" strike="noStrike" dirty="0">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No</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No</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No</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Yes (Resend)</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No</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Yes (SendGrid)</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No</a:t>
                      </a:r>
                      <a:endParaRPr lang="en-US" sz="900" b="0" i="0" u="none" strike="noStrike">
                        <a:solidFill>
                          <a:srgbClr val="000000"/>
                        </a:solidFill>
                        <a:effectLst/>
                        <a:latin typeface="Arial" panose="020B0604020202020204" pitchFamily="34" charset="0"/>
                      </a:endParaRPr>
                    </a:p>
                  </a:txBody>
                  <a:tcPr marL="5023" marR="5023" marT="5023" marB="0" anchor="b"/>
                </a:tc>
                <a:extLst>
                  <a:ext uri="{0D108BD9-81ED-4DB2-BD59-A6C34878D82A}">
                    <a16:rowId xmlns:a16="http://schemas.microsoft.com/office/drawing/2014/main" val="38785312"/>
                  </a:ext>
                </a:extLst>
              </a:tr>
              <a:tr h="141588">
                <a:tc>
                  <a:txBody>
                    <a:bodyPr/>
                    <a:lstStyle/>
                    <a:p>
                      <a:pPr algn="l" fontAlgn="b"/>
                      <a:r>
                        <a:rPr lang="en-US" sz="900" b="0" u="none" strike="noStrike" dirty="0">
                          <a:effectLst/>
                        </a:rPr>
                        <a:t>OpenAI</a:t>
                      </a:r>
                      <a:endParaRPr lang="en-US" sz="900" b="0" i="0" u="none" strike="noStrike" dirty="0">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No</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No</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Yes</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Yes</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Yes</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Yes</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No</a:t>
                      </a:r>
                      <a:endParaRPr lang="en-US" sz="900" b="0" i="0" u="none" strike="noStrike">
                        <a:solidFill>
                          <a:srgbClr val="000000"/>
                        </a:solidFill>
                        <a:effectLst/>
                        <a:latin typeface="Arial" panose="020B0604020202020204" pitchFamily="34" charset="0"/>
                      </a:endParaRPr>
                    </a:p>
                  </a:txBody>
                  <a:tcPr marL="5023" marR="5023" marT="5023" marB="0" anchor="b"/>
                </a:tc>
                <a:extLst>
                  <a:ext uri="{0D108BD9-81ED-4DB2-BD59-A6C34878D82A}">
                    <a16:rowId xmlns:a16="http://schemas.microsoft.com/office/drawing/2014/main" val="4219560400"/>
                  </a:ext>
                </a:extLst>
              </a:tr>
              <a:tr h="141588">
                <a:tc>
                  <a:txBody>
                    <a:bodyPr/>
                    <a:lstStyle/>
                    <a:p>
                      <a:pPr algn="l" fontAlgn="b"/>
                      <a:r>
                        <a:rPr lang="en-US" sz="900" b="0" u="none" strike="noStrike" dirty="0" err="1">
                          <a:effectLst/>
                        </a:rPr>
                        <a:t>Antrhropic</a:t>
                      </a:r>
                      <a:endParaRPr lang="en-US" sz="900" b="0" i="0" u="none" strike="noStrike" dirty="0">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No</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No</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Yes</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Yes</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Yes</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Yes</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No</a:t>
                      </a:r>
                      <a:endParaRPr lang="en-US" sz="900" b="0" i="0" u="none" strike="noStrike">
                        <a:solidFill>
                          <a:srgbClr val="000000"/>
                        </a:solidFill>
                        <a:effectLst/>
                        <a:latin typeface="Arial" panose="020B0604020202020204" pitchFamily="34" charset="0"/>
                      </a:endParaRPr>
                    </a:p>
                  </a:txBody>
                  <a:tcPr marL="5023" marR="5023" marT="5023" marB="0" anchor="b"/>
                </a:tc>
                <a:extLst>
                  <a:ext uri="{0D108BD9-81ED-4DB2-BD59-A6C34878D82A}">
                    <a16:rowId xmlns:a16="http://schemas.microsoft.com/office/drawing/2014/main" val="3422090559"/>
                  </a:ext>
                </a:extLst>
              </a:tr>
              <a:tr h="141588">
                <a:tc>
                  <a:txBody>
                    <a:bodyPr/>
                    <a:lstStyle/>
                    <a:p>
                      <a:pPr algn="l" fontAlgn="b"/>
                      <a:r>
                        <a:rPr lang="en-US" sz="900" b="0" u="none" strike="noStrike" dirty="0">
                          <a:effectLst/>
                        </a:rPr>
                        <a:t>Netlify (web hosting)</a:t>
                      </a:r>
                      <a:endParaRPr lang="en-US" sz="900" b="0" i="0" u="none" strike="noStrike" dirty="0">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No</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No</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Yes</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Yes</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No</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No</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No</a:t>
                      </a:r>
                      <a:endParaRPr lang="en-US" sz="900" b="0" i="0" u="none" strike="noStrike">
                        <a:solidFill>
                          <a:srgbClr val="000000"/>
                        </a:solidFill>
                        <a:effectLst/>
                        <a:latin typeface="Arial" panose="020B0604020202020204" pitchFamily="34" charset="0"/>
                      </a:endParaRPr>
                    </a:p>
                  </a:txBody>
                  <a:tcPr marL="5023" marR="5023" marT="5023" marB="0" anchor="b"/>
                </a:tc>
                <a:extLst>
                  <a:ext uri="{0D108BD9-81ED-4DB2-BD59-A6C34878D82A}">
                    <a16:rowId xmlns:a16="http://schemas.microsoft.com/office/drawing/2014/main" val="3083233143"/>
                  </a:ext>
                </a:extLst>
              </a:tr>
              <a:tr h="141588">
                <a:tc>
                  <a:txBody>
                    <a:bodyPr/>
                    <a:lstStyle/>
                    <a:p>
                      <a:pPr algn="l" fontAlgn="b"/>
                      <a:r>
                        <a:rPr lang="en-US" sz="900" b="0" u="none" strike="noStrike" dirty="0">
                          <a:effectLst/>
                        </a:rPr>
                        <a:t>Figma</a:t>
                      </a:r>
                      <a:endParaRPr lang="en-US" sz="900" b="0" i="0" u="none" strike="noStrike" dirty="0">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No</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No</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No</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sng" strike="noStrike">
                          <a:effectLst/>
                          <a:hlinkClick r:id="rId2"/>
                        </a:rPr>
                        <a:t>Yes (with Builder.io</a:t>
                      </a:r>
                      <a:r>
                        <a:rPr lang="en-US" sz="900" u="none" strike="noStrike">
                          <a:effectLst/>
                          <a:hlinkClick r:id="rId2"/>
                        </a:rPr>
                        <a:t>)</a:t>
                      </a:r>
                      <a:endParaRPr lang="en-US" sz="900" b="0" i="0" u="sng" strike="noStrike">
                        <a:solidFill>
                          <a:srgbClr val="0000FF"/>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Yes</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No</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No</a:t>
                      </a:r>
                      <a:endParaRPr lang="en-US" sz="900" b="0" i="0" u="none" strike="noStrike">
                        <a:solidFill>
                          <a:srgbClr val="000000"/>
                        </a:solidFill>
                        <a:effectLst/>
                        <a:latin typeface="Arial" panose="020B0604020202020204" pitchFamily="34" charset="0"/>
                      </a:endParaRPr>
                    </a:p>
                  </a:txBody>
                  <a:tcPr marL="5023" marR="5023" marT="5023" marB="0" anchor="b"/>
                </a:tc>
                <a:extLst>
                  <a:ext uri="{0D108BD9-81ED-4DB2-BD59-A6C34878D82A}">
                    <a16:rowId xmlns:a16="http://schemas.microsoft.com/office/drawing/2014/main" val="1344191808"/>
                  </a:ext>
                </a:extLst>
              </a:tr>
              <a:tr h="141588">
                <a:tc>
                  <a:txBody>
                    <a:bodyPr/>
                    <a:lstStyle/>
                    <a:p>
                      <a:pPr algn="l" fontAlgn="b"/>
                      <a:endParaRPr lang="en-US" sz="900" b="0" i="0" u="none" strike="noStrike" dirty="0">
                        <a:solidFill>
                          <a:srgbClr val="000000"/>
                        </a:solidFill>
                        <a:effectLst/>
                        <a:latin typeface="Arial" panose="020B0604020202020204" pitchFamily="34" charset="0"/>
                      </a:endParaRPr>
                    </a:p>
                  </a:txBody>
                  <a:tcPr marL="5023" marR="5023" marT="5023" marB="0" anchor="b"/>
                </a:tc>
                <a:tc>
                  <a:txBody>
                    <a:bodyPr/>
                    <a:lstStyle/>
                    <a:p>
                      <a:pPr algn="l" fontAlgn="b"/>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endParaRPr lang="en-US" sz="900" b="0" i="0" u="none" strike="noStrike">
                        <a:solidFill>
                          <a:srgbClr val="000000"/>
                        </a:solidFill>
                        <a:effectLst/>
                        <a:latin typeface="Arial" panose="020B0604020202020204" pitchFamily="34" charset="0"/>
                      </a:endParaRPr>
                    </a:p>
                  </a:txBody>
                  <a:tcPr marL="5023" marR="5023" marT="5023" marB="0" anchor="b"/>
                </a:tc>
                <a:extLst>
                  <a:ext uri="{0D108BD9-81ED-4DB2-BD59-A6C34878D82A}">
                    <a16:rowId xmlns:a16="http://schemas.microsoft.com/office/drawing/2014/main" val="1169436637"/>
                  </a:ext>
                </a:extLst>
              </a:tr>
              <a:tr h="141588">
                <a:tc>
                  <a:txBody>
                    <a:bodyPr/>
                    <a:lstStyle/>
                    <a:p>
                      <a:pPr algn="l" fontAlgn="b"/>
                      <a:r>
                        <a:rPr lang="en-US" sz="900" b="0" u="none" strike="noStrike" dirty="0">
                          <a:effectLst/>
                        </a:rPr>
                        <a:t>App Types</a:t>
                      </a:r>
                      <a:endParaRPr lang="en-US" sz="900" b="0" i="0" u="none" strike="noStrike" dirty="0">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 </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 </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 </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 </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 </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 </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 </a:t>
                      </a:r>
                      <a:endParaRPr lang="en-US" sz="900" b="0" i="0" u="none" strike="noStrike">
                        <a:solidFill>
                          <a:srgbClr val="000000"/>
                        </a:solidFill>
                        <a:effectLst/>
                        <a:latin typeface="Arial" panose="020B0604020202020204" pitchFamily="34" charset="0"/>
                      </a:endParaRPr>
                    </a:p>
                  </a:txBody>
                  <a:tcPr marL="5023" marR="5023" marT="5023" marB="0" anchor="b"/>
                </a:tc>
                <a:extLst>
                  <a:ext uri="{0D108BD9-81ED-4DB2-BD59-A6C34878D82A}">
                    <a16:rowId xmlns:a16="http://schemas.microsoft.com/office/drawing/2014/main" val="455917000"/>
                  </a:ext>
                </a:extLst>
              </a:tr>
              <a:tr h="141588">
                <a:tc>
                  <a:txBody>
                    <a:bodyPr/>
                    <a:lstStyle/>
                    <a:p>
                      <a:pPr algn="l" fontAlgn="b"/>
                      <a:r>
                        <a:rPr lang="en-US" sz="900" b="0" u="none" strike="noStrike" dirty="0">
                          <a:effectLst/>
                        </a:rPr>
                        <a:t>Web apps (React / Next)</a:t>
                      </a:r>
                      <a:endParaRPr lang="en-US" sz="900" b="0" i="0" u="none" strike="noStrike" dirty="0">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Yes</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Yes</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Yes</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Yes</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Yes</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Yes</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Yes</a:t>
                      </a:r>
                      <a:endParaRPr lang="en-US" sz="900" b="0" i="0" u="none" strike="noStrike">
                        <a:solidFill>
                          <a:srgbClr val="000000"/>
                        </a:solidFill>
                        <a:effectLst/>
                        <a:latin typeface="Arial" panose="020B0604020202020204" pitchFamily="34" charset="0"/>
                      </a:endParaRPr>
                    </a:p>
                  </a:txBody>
                  <a:tcPr marL="5023" marR="5023" marT="5023" marB="0" anchor="b"/>
                </a:tc>
                <a:extLst>
                  <a:ext uri="{0D108BD9-81ED-4DB2-BD59-A6C34878D82A}">
                    <a16:rowId xmlns:a16="http://schemas.microsoft.com/office/drawing/2014/main" val="385317854"/>
                  </a:ext>
                </a:extLst>
              </a:tr>
              <a:tr h="141588">
                <a:tc>
                  <a:txBody>
                    <a:bodyPr/>
                    <a:lstStyle/>
                    <a:p>
                      <a:pPr algn="l" fontAlgn="b"/>
                      <a:r>
                        <a:rPr lang="en-US" sz="900" b="0" u="none" strike="noStrike" dirty="0">
                          <a:effectLst/>
                        </a:rPr>
                        <a:t>Web apps (Python)</a:t>
                      </a:r>
                      <a:endParaRPr lang="en-US" sz="900" b="0" i="0" u="none" strike="noStrike" dirty="0">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No</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No</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No</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No</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No</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Yes</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Yes</a:t>
                      </a:r>
                      <a:endParaRPr lang="en-US" sz="900" b="0" i="0" u="none" strike="noStrike">
                        <a:solidFill>
                          <a:srgbClr val="000000"/>
                        </a:solidFill>
                        <a:effectLst/>
                        <a:latin typeface="Arial" panose="020B0604020202020204" pitchFamily="34" charset="0"/>
                      </a:endParaRPr>
                    </a:p>
                  </a:txBody>
                  <a:tcPr marL="5023" marR="5023" marT="5023" marB="0" anchor="b"/>
                </a:tc>
                <a:extLst>
                  <a:ext uri="{0D108BD9-81ED-4DB2-BD59-A6C34878D82A}">
                    <a16:rowId xmlns:a16="http://schemas.microsoft.com/office/drawing/2014/main" val="2245414160"/>
                  </a:ext>
                </a:extLst>
              </a:tr>
              <a:tr h="141588">
                <a:tc>
                  <a:txBody>
                    <a:bodyPr/>
                    <a:lstStyle/>
                    <a:p>
                      <a:pPr algn="l" fontAlgn="b"/>
                      <a:r>
                        <a:rPr lang="en-US" sz="900" b="0" u="none" strike="noStrike" dirty="0">
                          <a:effectLst/>
                        </a:rPr>
                        <a:t>Mobile Apps (Expo)</a:t>
                      </a:r>
                      <a:endParaRPr lang="en-US" sz="900" b="0" i="0" u="none" strike="noStrike" dirty="0">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No</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No</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Yes</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No</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No</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a:effectLst/>
                        </a:rPr>
                        <a:t>Yes</a:t>
                      </a:r>
                      <a:endParaRPr lang="en-US" sz="900" b="0" i="0" u="none" strike="noStrike">
                        <a:solidFill>
                          <a:srgbClr val="000000"/>
                        </a:solidFill>
                        <a:effectLst/>
                        <a:latin typeface="Arial" panose="020B0604020202020204" pitchFamily="34" charset="0"/>
                      </a:endParaRPr>
                    </a:p>
                  </a:txBody>
                  <a:tcPr marL="5023" marR="5023" marT="5023" marB="0" anchor="b"/>
                </a:tc>
                <a:tc>
                  <a:txBody>
                    <a:bodyPr/>
                    <a:lstStyle/>
                    <a:p>
                      <a:pPr algn="l" fontAlgn="b"/>
                      <a:r>
                        <a:rPr lang="en-US" sz="900" u="none" strike="noStrike" dirty="0">
                          <a:effectLst/>
                        </a:rPr>
                        <a:t>Yes</a:t>
                      </a:r>
                      <a:endParaRPr lang="en-US" sz="900" b="0" i="0" u="none" strike="noStrike" dirty="0">
                        <a:solidFill>
                          <a:srgbClr val="000000"/>
                        </a:solidFill>
                        <a:effectLst/>
                        <a:latin typeface="Arial" panose="020B0604020202020204" pitchFamily="34" charset="0"/>
                      </a:endParaRPr>
                    </a:p>
                  </a:txBody>
                  <a:tcPr marL="5023" marR="5023" marT="5023" marB="0" anchor="b"/>
                </a:tc>
                <a:extLst>
                  <a:ext uri="{0D108BD9-81ED-4DB2-BD59-A6C34878D82A}">
                    <a16:rowId xmlns:a16="http://schemas.microsoft.com/office/drawing/2014/main" val="1025140993"/>
                  </a:ext>
                </a:extLst>
              </a:tr>
            </a:tbl>
          </a:graphicData>
        </a:graphic>
      </p:graphicFrame>
    </p:spTree>
    <p:extLst>
      <p:ext uri="{BB962C8B-B14F-4D97-AF65-F5344CB8AC3E}">
        <p14:creationId xmlns:p14="http://schemas.microsoft.com/office/powerpoint/2010/main" val="36573899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E63BD-A4AC-3BE1-3F8B-B897FA3E01FB}"/>
              </a:ext>
            </a:extLst>
          </p:cNvPr>
          <p:cNvSpPr>
            <a:spLocks noGrp="1"/>
          </p:cNvSpPr>
          <p:nvPr>
            <p:ph type="title"/>
          </p:nvPr>
        </p:nvSpPr>
        <p:spPr>
          <a:xfrm>
            <a:off x="1043354" y="914400"/>
            <a:ext cx="10451538" cy="1307592"/>
          </a:xfrm>
        </p:spPr>
        <p:txBody>
          <a:bodyPr vert="horz" lIns="91440" tIns="45720" rIns="91440" bIns="45720" rtlCol="0" anchor="t">
            <a:normAutofit/>
          </a:bodyPr>
          <a:lstStyle/>
          <a:p>
            <a:pPr>
              <a:lnSpc>
                <a:spcPct val="90000"/>
              </a:lnSpc>
            </a:pPr>
            <a:r>
              <a:rPr lang="en-US" sz="3400" dirty="0"/>
              <a:t>Benefits: Speed, Efficiency, and Reduced Manual Coding</a:t>
            </a:r>
          </a:p>
        </p:txBody>
      </p:sp>
      <p:sp>
        <p:nvSpPr>
          <p:cNvPr id="4" name="Content Placeholder 3">
            <a:extLst>
              <a:ext uri="{FF2B5EF4-FFF2-40B4-BE49-F238E27FC236}">
                <a16:creationId xmlns:a16="http://schemas.microsoft.com/office/drawing/2014/main" id="{D7060A5C-DF69-92C3-57F6-3BA80A38915C}"/>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1043354" y="2221992"/>
            <a:ext cx="10451538" cy="3739896"/>
          </a:xfrm>
        </p:spPr>
        <p:txBody>
          <a:bodyPr>
            <a:normAutofit/>
          </a:bodyPr>
          <a:lstStyle/>
          <a:p>
            <a:pPr marL="0" indent="0">
              <a:buNone/>
            </a:pPr>
            <a:r>
              <a:rPr lang="en-US" sz="1400" b="1" dirty="0"/>
              <a:t>Faster Backlog Refinement:</a:t>
            </a:r>
            <a:br>
              <a:rPr lang="en-US" sz="1400" dirty="0"/>
            </a:br>
            <a:r>
              <a:rPr lang="en-US" sz="1400" dirty="0"/>
              <a:t>With rapid prototyping powered by AI, you can validate product backlog items much sooner. This means that during backlog refinement, you’re working with data and user feedback almost in real time, enabling you to reorder features based on what truly delivers value.</a:t>
            </a:r>
          </a:p>
          <a:p>
            <a:pPr marL="0" indent="0">
              <a:buNone/>
            </a:pPr>
            <a:r>
              <a:rPr lang="en-US" sz="1400" b="1" dirty="0"/>
              <a:t>Shorter Feedback Loops:</a:t>
            </a:r>
            <a:br>
              <a:rPr lang="en-US" sz="1400" dirty="0"/>
            </a:br>
            <a:r>
              <a:rPr lang="en-US" sz="1400" dirty="0"/>
              <a:t>AI allows for quick iteration—much like a sprint review that immediately highlights what works and what needs reworking. This accelerates the “truth curve” by moving ideas from mere concepts to validated features within fewer sprints.</a:t>
            </a:r>
          </a:p>
          <a:p>
            <a:pPr marL="0" indent="0">
              <a:buNone/>
            </a:pPr>
            <a:r>
              <a:rPr lang="en-US" sz="1400" b="1" dirty="0"/>
              <a:t>Data-Driven Decision Making:</a:t>
            </a:r>
            <a:br>
              <a:rPr lang="en-US" sz="1400" dirty="0"/>
            </a:br>
            <a:r>
              <a:rPr lang="en-US" sz="1400" dirty="0"/>
              <a:t>As a product owner, you rely on feedback to make informed decisions. AI tools can analyze user interactions and prototype performance instantly, reducing uncertainty and providing clear signals on which user stories to push forward.</a:t>
            </a:r>
          </a:p>
          <a:p>
            <a:pPr marL="0" indent="0">
              <a:buNone/>
            </a:pPr>
            <a:r>
              <a:rPr lang="en-US" sz="1400" b="1" dirty="0"/>
              <a:t>Enhanced Predictability and Value Delivery:</a:t>
            </a:r>
            <a:br>
              <a:rPr lang="en-US" sz="1400" dirty="0"/>
            </a:br>
            <a:r>
              <a:rPr lang="en-US" sz="1400" dirty="0"/>
              <a:t>Faster iteration means less time spent on assumptions. Instead of waiting for long release cycles to learn whether an idea holds up, you can adjust the product backlog quickly, ensuring that every sprint delivers increments that are both valuable and aligned with user needs.</a:t>
            </a:r>
          </a:p>
        </p:txBody>
      </p:sp>
    </p:spTree>
    <p:extLst>
      <p:ext uri="{BB962C8B-B14F-4D97-AF65-F5344CB8AC3E}">
        <p14:creationId xmlns:p14="http://schemas.microsoft.com/office/powerpoint/2010/main" val="31911979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Aangepast 1">
      <a:dk1>
        <a:srgbClr val="052453"/>
      </a:dk1>
      <a:lt1>
        <a:srgbClr val="FFFFFF"/>
      </a:lt1>
      <a:dk2>
        <a:srgbClr val="052453"/>
      </a:dk2>
      <a:lt2>
        <a:srgbClr val="E7E6E6"/>
      </a:lt2>
      <a:accent1>
        <a:srgbClr val="EC6608"/>
      </a:accent1>
      <a:accent2>
        <a:srgbClr val="41587B"/>
      </a:accent2>
      <a:accent3>
        <a:srgbClr val="7D8DA3"/>
      </a:accent3>
      <a:accent4>
        <a:srgbClr val="DDE1E5"/>
      </a:accent4>
      <a:accent5>
        <a:srgbClr val="00D789"/>
      </a:accent5>
      <a:accent6>
        <a:srgbClr val="000000"/>
      </a:accent6>
      <a:hlink>
        <a:srgbClr val="EC6608"/>
      </a:hlink>
      <a:folHlink>
        <a:srgbClr val="763303"/>
      </a:folHlink>
    </a:clrScheme>
    <a:fontScheme name="Prowareness NEXA">
      <a:majorFont>
        <a:latin typeface="Nexa Heavy"/>
        <a:ea typeface=""/>
        <a:cs typeface=""/>
      </a:majorFont>
      <a:minorFont>
        <a:latin typeface="Nex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e3a04c7e-fe49-4d4d-a6fb-e83322589674">
      <Terms xmlns="http://schemas.microsoft.com/office/infopath/2007/PartnerControls"/>
    </lcf76f155ced4ddcb4097134ff3c332f>
    <TaxCatchAll xmlns="82cbc2cf-8993-4b2f-995c-3fc7f76d05c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3DF4356FD49074D9A883D4F8FD8EA02" ma:contentTypeVersion="15" ma:contentTypeDescription="Een nieuw document maken." ma:contentTypeScope="" ma:versionID="30ebec22fc9ab81295370f2e6fc30fac">
  <xsd:schema xmlns:xsd="http://www.w3.org/2001/XMLSchema" xmlns:xs="http://www.w3.org/2001/XMLSchema" xmlns:p="http://schemas.microsoft.com/office/2006/metadata/properties" xmlns:ns2="e3a04c7e-fe49-4d4d-a6fb-e83322589674" xmlns:ns3="82cbc2cf-8993-4b2f-995c-3fc7f76d05c1" targetNamespace="http://schemas.microsoft.com/office/2006/metadata/properties" ma:root="true" ma:fieldsID="1eb2fdacbccb1b1ca15c502e4a0cde2b" ns2:_="" ns3:_="">
    <xsd:import namespace="e3a04c7e-fe49-4d4d-a6fb-e83322589674"/>
    <xsd:import namespace="82cbc2cf-8993-4b2f-995c-3fc7f76d05c1"/>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a04c7e-fe49-4d4d-a6fb-e833225896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Afbeeldingtags" ma:readOnly="false" ma:fieldId="{5cf76f15-5ced-4ddc-b409-7134ff3c332f}" ma:taxonomyMulti="true" ma:sspId="cabed62e-1cfa-4203-a2b8-cdf73702924b"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2cbc2cf-8993-4b2f-995c-3fc7f76d05c1"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1621ac7d-d31a-4e94-9e7f-60d745c79645}" ma:internalName="TaxCatchAll" ma:showField="CatchAllData" ma:web="82cbc2cf-8993-4b2f-995c-3fc7f76d05c1">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9B7F19C-57A1-48CC-8A08-51442E5EA482}">
  <ds:schemaRefs>
    <ds:schemaRef ds:uri="http://purl.org/dc/elements/1.1/"/>
    <ds:schemaRef ds:uri="http://purl.org/dc/terms/"/>
    <ds:schemaRef ds:uri="82cbc2cf-8993-4b2f-995c-3fc7f76d05c1"/>
    <ds:schemaRef ds:uri="http://schemas.microsoft.com/office/infopath/2007/PartnerControls"/>
    <ds:schemaRef ds:uri="http://schemas.openxmlformats.org/package/2006/metadata/core-properties"/>
    <ds:schemaRef ds:uri="http://schemas.microsoft.com/office/2006/documentManagement/types"/>
    <ds:schemaRef ds:uri="http://purl.org/dc/dcmitype/"/>
    <ds:schemaRef ds:uri="e3a04c7e-fe49-4d4d-a6fb-e83322589674"/>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CBCF8322-85CF-45D7-9674-7FE9DF3B8C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3a04c7e-fe49-4d4d-a6fb-e83322589674"/>
    <ds:schemaRef ds:uri="82cbc2cf-8993-4b2f-995c-3fc7f76d05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8E1F3AA-3833-4FD3-A007-B6E05226576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5303</TotalTime>
  <Words>3611</Words>
  <Application>Microsoft Office PowerPoint</Application>
  <PresentationFormat>Breedbeeld</PresentationFormat>
  <Paragraphs>488</Paragraphs>
  <Slides>26</Slides>
  <Notes>24</Notes>
  <HiddenSlides>0</HiddenSlides>
  <MMClips>0</MMClips>
  <ScaleCrop>false</ScaleCrop>
  <HeadingPairs>
    <vt:vector size="4" baseType="variant">
      <vt:variant>
        <vt:lpstr>Thema</vt:lpstr>
      </vt:variant>
      <vt:variant>
        <vt:i4>1</vt:i4>
      </vt:variant>
      <vt:variant>
        <vt:lpstr>Diatitels</vt:lpstr>
      </vt:variant>
      <vt:variant>
        <vt:i4>26</vt:i4>
      </vt:variant>
    </vt:vector>
  </HeadingPairs>
  <TitlesOfParts>
    <vt:vector size="27" baseType="lpstr">
      <vt:lpstr>Office Theme</vt:lpstr>
      <vt:lpstr>PowerPoint-presentatie</vt:lpstr>
      <vt:lpstr>Session Overview &amp; Goals</vt:lpstr>
      <vt:lpstr>Cross-functional Discovery &amp; Delivery Team =  The Scrum Team</vt:lpstr>
      <vt:lpstr>Double Diamond</vt:lpstr>
      <vt:lpstr>The Truth Curve</vt:lpstr>
      <vt:lpstr>The New World of AI Driven Prototyping</vt:lpstr>
      <vt:lpstr>Types of AI Development Tools</vt:lpstr>
      <vt:lpstr>Prototyping Tools</vt:lpstr>
      <vt:lpstr>Benefits: Speed, Efficiency, and Reduced Manual Coding</vt:lpstr>
      <vt:lpstr>Engaging User Feedback: The Limitations of Static Mockups</vt:lpstr>
      <vt:lpstr>AI Prototyping Slashes Development Time </vt:lpstr>
      <vt:lpstr>Boost Innovation: AI Expands Solution Spaces by</vt:lpstr>
      <vt:lpstr>Data-Driven Decisions Improve Feature Success Rate </vt:lpstr>
      <vt:lpstr>Secure Stakeholder Buy-In Faster with AI Prototypes</vt:lpstr>
      <vt:lpstr>Reduce Product Development Costs with AI</vt:lpstr>
      <vt:lpstr>AI Prototyping Best Practices for Product Owners</vt:lpstr>
      <vt:lpstr>The Challenge</vt:lpstr>
      <vt:lpstr>Conducting the Interview</vt:lpstr>
      <vt:lpstr>Sample Interview Questions</vt:lpstr>
      <vt:lpstr>Translating Insights</vt:lpstr>
      <vt:lpstr>For example when Using ChatGPT </vt:lpstr>
      <vt:lpstr>Prototype Creation  Bolt.new</vt:lpstr>
      <vt:lpstr>Building the Prototype in Bolt</vt:lpstr>
      <vt:lpstr>Testing &amp; Validation</vt:lpstr>
      <vt:lpstr>Wrap-Up &amp;  Key Take aways</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 Caprino</dc:creator>
  <cp:lastModifiedBy>Stas Pavlov (Prowareness)</cp:lastModifiedBy>
  <cp:revision>63</cp:revision>
  <dcterms:created xsi:type="dcterms:W3CDTF">2021-12-06T13:34:10Z</dcterms:created>
  <dcterms:modified xsi:type="dcterms:W3CDTF">2025-04-28T09:28:39Z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0x01010043DF4356FD49074D9A883D4F8FD8EA02</vt:lpwstr>
  </property>
  <property fmtid="{D5CDD505-2E9C-101B-9397-08002B2CF9AE}" pid="3" name="MediaServiceImageTags">
    <vt:lpwstr/>
  </property>
</Properties>
</file>